
<file path=[Content_Types].xml><?xml version="1.0" encoding="utf-8"?>
<Types xmlns="http://schemas.openxmlformats.org/package/2006/content-types">
  <Default ContentType="application/xml" Extension="xml"/>
  <Default ContentType="application/vnd.openxmlformats-package.relationships+xml" Extension="rels"/>
  <Default ContentType="image/jpeg" Extension="jpeg"/>
  <Default ContentType="image/jpg" Extension="jpg"/>
  <Default ContentType="image/svg+xml" Extension="svg"/>
  <Default ContentType="image/png" Extension="png"/>
  <Default ContentType="image/gif" Extension="gif"/>
  <Default ContentType="video/mp4" Extension="m4v"/>
  <Default ContentType="video/mp4" Extension="mp4"/>
  <Default ContentType="application/vnd.openxmlformats-officedocument.vmlDrawing" Extension="vml"/>
  <Default ContentType="application/vnd.openxmlformats-officedocument.spreadsheetml.sheet" Extension="xlsx"/>
  <Override ContentType="application/vnd.openxmlformats-officedocument.presentationml.presentation.main+xml" PartName="/ppt/presentation.xml"/>
  <Override ContentType="application/vnd.openxmlformats-officedocument.presentationml.notesMaster+xml" PartName="/ppt/notesMasters/notesMaster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Master+xml" PartName="/ppt/slideMasters/slideMaster2.xml"/>
  <Override ContentType="application/vnd.openxmlformats-officedocument.presentationml.slide+xml" PartName="/ppt/slides/slide2.xml"/>
  <Override ContentType="application/vnd.openxmlformats-officedocument.presentationml.slideMaster+xml" PartName="/ppt/slideMasters/slideMaster3.xml"/>
  <Override ContentType="application/vnd.openxmlformats-officedocument.presentationml.slide+xml" PartName="/ppt/slides/slide3.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Master+xml" PartName="/ppt/slideMasters/slideMaster5.xml"/>
  <Override ContentType="application/vnd.openxmlformats-officedocument.presentationml.slide+xml" PartName="/ppt/slides/slide5.xml"/>
  <Override ContentType="application/vnd.openxmlformats-officedocument.presentationml.slideMaster+xml" PartName="/ppt/slideMasters/slideMaster6.xml"/>
  <Override ContentType="application/vnd.openxmlformats-officedocument.presentationml.slide+xml" PartName="/ppt/slides/slide6.xml"/>
  <Override ContentType="application/vnd.openxmlformats-officedocument.presentationml.slideMaster+xml" PartName="/ppt/slideMasters/slideMaster7.xml"/>
  <Override ContentType="application/vnd.openxmlformats-officedocument.presentationml.slide+xml" PartName="/ppt/slides/slide7.xml"/>
  <Override ContentType="application/vnd.openxmlformats-officedocument.presentationml.slideMaster+xml" PartName="/ppt/slideMasters/slideMaster8.xml"/>
  <Override ContentType="application/vnd.openxmlformats-officedocument.presentationml.slide+xml" PartName="/ppt/slides/slide8.xml"/>
  <Override ContentType="application/vnd.openxmlformats-officedocument.presentationml.slideMaster+xml" PartName="/ppt/slideMasters/slideMaster9.xml"/>
  <Override ContentType="application/vnd.openxmlformats-officedocument.presentationml.slide+xml" PartName="/ppt/slides/slide9.xml"/>
  <Override ContentType="application/vnd.openxmlformats-officedocument.presentationml.slideMaster+xml" PartName="/ppt/slideMasters/slideMaster10.xml"/>
  <Override ContentType="application/vnd.openxmlformats-officedocument.presentationml.slide+xml" PartName="/ppt/slides/slide10.xml"/>
  <Override ContentType="application/vnd.openxmlformats-officedocument.presentationml.slideMaster+xml" PartName="/ppt/slideMasters/slideMaster11.xml"/>
  <Override ContentType="application/vnd.openxmlformats-officedocument.presentationml.slide+xml" PartName="/ppt/slides/slide11.xml"/>
  <Override ContentType="application/vnd.openxmlformats-officedocument.presentationml.slideMaster+xml" PartName="/ppt/slideMasters/slideMaster12.xml"/>
  <Override ContentType="application/vnd.openxmlformats-officedocument.presentationml.slide+xml" PartName="/ppt/slides/slide12.xml"/>
  <Override ContentType="application/vnd.openxmlformats-officedocument.presentationml.slideMaster+xml" PartName="/ppt/slideMasters/slideMaster13.xml"/>
  <Override ContentType="application/vnd.openxmlformats-officedocument.presentationml.slide+xml" PartName="/ppt/slides/slide13.xml"/>
  <Override ContentType="application/vnd.openxmlformats-officedocument.presentationml.slideMaster+xml" PartName="/ppt/slideMasters/slideMaster14.xml"/>
  <Override ContentType="application/vnd.openxmlformats-officedocument.presentationml.slide+xml" PartName="/ppt/slides/slide14.xml"/>
  <Override ContentType="application/vnd.openxmlformats-officedocument.presentationml.slideMaster+xml" PartName="/ppt/slideMasters/slideMaster15.xml"/>
  <Override ContentType="application/vnd.openxmlformats-officedocument.presentationml.slide+xml" PartName="/ppt/slides/slide15.xml"/>
  <Override ContentType="application/vnd.openxmlformats-officedocument.presentationml.slideMaster+xml" PartName="/ppt/slideMasters/slideMaster16.xml"/>
  <Override ContentType="application/vnd.openxmlformats-officedocument.presentationml.slide+xml" PartName="/ppt/slides/slide16.xml"/>
  <Override ContentType="application/vnd.openxmlformats-officedocument.presentationml.slideMaster+xml" PartName="/ppt/slideMasters/slideMaster17.xml"/>
  <Override ContentType="application/vnd.openxmlformats-officedocument.presentationml.slide+xml" PartName="/ppt/slides/slide17.xml"/>
  <Override ContentType="application/vnd.openxmlformats-officedocument.presentationml.slideMaster+xml" PartName="/ppt/slideMasters/slideMaster18.xml"/>
  <Override ContentType="application/vnd.openxmlformats-officedocument.presentationml.slide+xml" PartName="/ppt/slides/slide18.xml"/>
  <Override ContentType="application/vnd.openxmlformats-officedocument.presentationml.slideMaster+xml" PartName="/ppt/slideMasters/slideMaster19.xml"/>
  <Override ContentType="application/vnd.openxmlformats-officedocument.presentationml.slide+xml" PartName="/ppt/slides/slide19.xml"/>
  <Override ContentType="application/vnd.openxmlformats-officedocument.presentationml.slideMaster+xml" PartName="/ppt/slideMasters/slideMaster20.xml"/>
  <Override ContentType="application/vnd.openxmlformats-officedocument.presentationml.slide+xml" PartName="/ppt/slides/slide20.xml"/>
  <Override ContentType="application/vnd.openxmlformats-officedocument.presentationml.slideMaster+xml" PartName="/ppt/slideMasters/slideMaster21.xml"/>
  <Override ContentType="application/vnd.openxmlformats-officedocument.presentationml.slide+xml" PartName="/ppt/slides/slide21.xml"/>
  <Override ContentType="application/vnd.openxmlformats-officedocument.presentationml.slideMaster+xml" PartName="/ppt/slideMasters/slideMaster22.xml"/>
  <Override ContentType="application/vnd.openxmlformats-officedocument.presentationml.slide+xml" PartName="/ppt/slides/slide22.xml"/>
  <Override ContentType="application/vnd.openxmlformats-officedocument.presentationml.slideMaster+xml" PartName="/ppt/slideMasters/slideMaster23.xml"/>
  <Override ContentType="application/vnd.openxmlformats-officedocument.presentationml.slide+xml" PartName="/ppt/slides/slide23.xml"/>
  <Override ContentType="application/vnd.openxmlformats-officedocument.presentationml.slideMaster+xml" PartName="/ppt/slideMasters/slideMaster24.xml"/>
  <Override ContentType="application/vnd.openxmlformats-officedocument.presentationml.slide+xml" PartName="/ppt/slides/slide24.xml"/>
  <Override ContentType="application/vnd.openxmlformats-officedocument.presentationml.slideMaster+xml" PartName="/ppt/slideMasters/slideMaster25.xml"/>
  <Override ContentType="application/vnd.openxmlformats-officedocument.presentationml.slide+xml" PartName="/ppt/slides/slide25.xml"/>
  <Override ContentType="application/vnd.openxmlformats-officedocument.presentationml.slideMaster+xml" PartName="/ppt/slideMasters/slideMaster26.xml"/>
  <Override ContentType="application/vnd.openxmlformats-officedocument.presentationml.slide+xml" PartName="/ppt/slides/slide26.xml"/>
  <Override ContentType="application/vnd.openxmlformats-officedocument.presentationml.slideMaster+xml" PartName="/ppt/slideMasters/slideMaster27.xml"/>
  <Override ContentType="application/vnd.openxmlformats-officedocument.presentationml.slide+xml" PartName="/ppt/slides/slide27.xml"/>
  <Override ContentType="application/vnd.openxmlformats-officedocument.presentationml.slideMaster+xml" PartName="/ppt/slideMasters/slideMaster28.xml"/>
  <Override ContentType="application/vnd.openxmlformats-officedocument.presentationml.slide+xml" PartName="/ppt/slides/slide28.xml"/>
  <Override ContentType="application/vnd.openxmlformats-officedocument.presentationml.slideMaster+xml" PartName="/ppt/slideMasters/slideMaster29.xml"/>
  <Override ContentType="application/vnd.openxmlformats-officedocument.presentationml.slide+xml" PartName="/ppt/slides/slide29.xml"/>
  <Override ContentType="application/vnd.openxmlformats-officedocument.presentationml.slideMaster+xml" PartName="/ppt/slideMasters/slideMaster30.xml"/>
  <Override ContentType="application/vnd.openxmlformats-officedocument.presentationml.slide+xml" PartName="/ppt/slides/slide30.xml"/>
  <Override ContentType="application/vnd.openxmlformats-officedocument.presentationml.slideMaster+xml" PartName="/ppt/slideMasters/slideMaster31.xml"/>
  <Override ContentType="application/vnd.openxmlformats-officedocument.presentationml.slide+xml" PartName="/ppt/slides/slide31.xml"/>
  <Override ContentType="application/vnd.openxmlformats-officedocument.presentationml.slideMaster+xml" PartName="/ppt/slideMasters/slideMaster32.xml"/>
  <Override ContentType="application/vnd.openxmlformats-officedocument.presentationml.slide+xml" PartName="/ppt/slides/slide32.xml"/>
  <Override ContentType="application/vnd.openxmlformats-officedocument.presentationml.slideMaster+xml" PartName="/ppt/slideMasters/slideMaster33.xml"/>
  <Override ContentType="application/vnd.openxmlformats-officedocument.presentationml.slide+xml" PartName="/ppt/slides/slide33.xml"/>
  <Override ContentType="application/vnd.openxmlformats-officedocument.presentationml.slideMaster+xml" PartName="/ppt/slideMasters/slideMaster34.xml"/>
  <Override ContentType="application/vnd.openxmlformats-officedocument.presentationml.slide+xml" PartName="/ppt/slides/slide34.xml"/>
  <Override ContentType="application/vnd.openxmlformats-officedocument.presentationml.slideMaster+xml" PartName="/ppt/slideMasters/slideMaster35.xml"/>
  <Override ContentType="application/vnd.openxmlformats-officedocument.presentationml.slide+xml" PartName="/ppt/slides/slide35.xml"/>
  <Override ContentType="application/vnd.openxmlformats-officedocument.presentationml.slideMaster+xml" PartName="/ppt/slideMasters/slideMaster36.xml"/>
  <Override ContentType="application/vnd.openxmlformats-officedocument.presentationml.slide+xml" PartName="/ppt/slides/slide36.xml"/>
  <Override ContentType="application/vnd.openxmlformats-officedocument.presentationml.slideMaster+xml" PartName="/ppt/slideMasters/slideMaster37.xml"/>
  <Override ContentType="application/vnd.openxmlformats-officedocument.presentationml.slide+xml" PartName="/ppt/slides/slide37.xml"/>
  <Override ContentType="application/vnd.openxmlformats-officedocument.presentationml.slideMaster+xml" PartName="/ppt/slideMasters/slideMaster38.xml"/>
  <Override ContentType="application/vnd.openxmlformats-officedocument.presentationml.slide+xml" PartName="/ppt/slides/slide38.xml"/>
  <Override ContentType="application/vnd.openxmlformats-officedocument.presentationml.slideMaster+xml" PartName="/ppt/slideMasters/slideMaster39.xml"/>
  <Override ContentType="application/vnd.openxmlformats-officedocument.presentationml.slide+xml" PartName="/ppt/slides/slide39.xml"/>
  <Override ContentType="application/vnd.openxmlformats-officedocument.presentationml.slideMaster+xml" PartName="/ppt/slideMasters/slideMaster40.xml"/>
  <Override ContentType="application/vnd.openxmlformats-officedocument.presentationml.slide+xml" PartName="/ppt/slides/slide40.xml"/>
  <Override ContentType="application/vnd.openxmlformats-officedocument.presentationml.slideMaster+xml" PartName="/ppt/slideMasters/slideMaster41.xml"/>
  <Override ContentType="application/vnd.openxmlformats-officedocument.presentationml.slide+xml" PartName="/ppt/slides/slide41.xml"/>
  <Override ContentType="application/vnd.openxmlformats-officedocument.presentationml.slideMaster+xml" PartName="/ppt/slideMasters/slideMaster42.xml"/>
  <Override ContentType="application/vnd.openxmlformats-officedocument.presentationml.slide+xml" PartName="/ppt/slides/slide42.xml"/>
  <Override ContentType="application/vnd.openxmlformats-officedocument.presentationml.slideMaster+xml" PartName="/ppt/slideMasters/slideMaster43.xml"/>
  <Override ContentType="application/vnd.openxmlformats-officedocument.presentationml.slide+xml" PartName="/ppt/slides/slide43.xml"/>
  <Override ContentType="application/vnd.openxmlformats-officedocument.presentationml.slideMaster+xml" PartName="/ppt/slideMasters/slideMaster44.xml"/>
  <Override ContentType="application/vnd.openxmlformats-officedocument.presentationml.slide+xml" PartName="/ppt/slides/slide44.xml"/>
  <Override ContentType="application/vnd.openxmlformats-officedocument.presentationml.slideMaster+xml" PartName="/ppt/slideMasters/slideMaster45.xml"/>
  <Override ContentType="application/vnd.openxmlformats-officedocument.presentationml.slide+xml" PartName="/ppt/slides/slide45.xml"/>
  <Override ContentType="application/vnd.openxmlformats-officedocument.presentationml.slideMaster+xml" PartName="/ppt/slideMasters/slideMaster46.xml"/>
  <Override ContentType="application/vnd.openxmlformats-officedocument.presentationml.slide+xml" PartName="/ppt/slides/slide46.xml"/>
  <Override ContentType="application/vnd.openxmlformats-officedocument.presentationml.slideMaster+xml" PartName="/ppt/slideMasters/slideMaster47.xml"/>
  <Override ContentType="application/vnd.openxmlformats-officedocument.presentationml.slide+xml" PartName="/ppt/slides/slide47.xml"/>
  <Override ContentType="application/vnd.openxmlformats-officedocument.presentationml.slideMaster+xml" PartName="/ppt/slideMasters/slideMaster48.xml"/>
  <Override ContentType="application/vnd.openxmlformats-officedocument.presentationml.slide+xml" PartName="/ppt/slides/slide48.xml"/>
  <Override ContentType="application/vnd.openxmlformats-officedocument.presentationml.slideMaster+xml" PartName="/ppt/slideMasters/slideMaster49.xml"/>
  <Override ContentType="application/vnd.openxmlformats-officedocument.presentationml.slide+xml" PartName="/ppt/slides/slide49.xml"/>
  <Override ContentType="application/vnd.openxmlformats-officedocument.presentationml.slideMaster+xml" PartName="/ppt/slideMasters/slideMaster50.xml"/>
  <Override ContentType="application/vnd.openxmlformats-officedocument.presentationml.slide+xml" PartName="/ppt/slides/slide50.xml"/>
  <Override ContentType="application/vnd.openxmlformats-officedocument.presentationml.slideMaster+xml" PartName="/ppt/slideMasters/slideMaster51.xml"/>
  <Override ContentType="application/vnd.openxmlformats-officedocument.presentationml.slide+xml" PartName="/ppt/slides/slide5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
		<Relationship Id="rId1" Target="docProps/app.xml" Type="http://schemas.openxmlformats.org/officeDocument/2006/relationships/extended-properties"/>
		<Relationship Id="rId2" Target="docProps/core.xml" Type="http://schemas.openxmlformats.org/package/2006/relationships/metadata/core-properties"/>
		<Relationship Id="rId3" Target="ppt/presentation.xml" Type="http://schemas.openxmlformats.org/officeDocument/2006/relationships/officeDocument"/>
		<Relationship Id="rId4"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notesMasterIdLst>
    <p:notesMasterId r:id="rId53"/>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arget="https://github.com/sagharganji" TargetMode="External" Type="http://schemas.openxmlformats.org/officeDocument/2006/relationships/hyperlink"/><Relationship Id="rId6" Target="https://gamma.app" TargetMode="External" Type="http://schemas.openxmlformats.org/officeDocument/2006/relationships/hyperlink"/><Relationship Id="rId1" Target="../media/image-1-1.png" Type="http://schemas.openxmlformats.org/officeDocument/2006/relationships/image"/><Relationship Id="rId2" Target="../media/image-1-2.jpeg" Type="http://schemas.openxmlformats.org/officeDocument/2006/relationships/image"/><Relationship Id="rId3" Target="../media/image-1-3.png" Type="http://schemas.openxmlformats.org/officeDocument/2006/relationships/image"/><Relationship Id="rId5" Target="../media/image-1-4.png" Type="http://schemas.openxmlformats.org/officeDocument/2006/relationships/image"/><Relationship Id="rId7" Target="../slideLayouts/slideLayout1.xml" Type="http://schemas.openxmlformats.org/officeDocument/2006/relationships/slideLayout"/><Relationship Id="rId8"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4" Type="http://schemas.openxmlformats.org/officeDocument/2006/relationships/hyperlink" Target="https://github.com/sagharganji/Applied_Data_Science_Capstone/blob/main/Week%201%20Introduction/Data_Collection_with_Web_Scraping.ipynb" TargetMode="External"/><Relationship Id="rId6"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image" Target="../media/image-10-4.pn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arget="https://github.com/sagharganji/Applied_Data_Science_Capstone/blob/main/Week%201%20Introduction/Data_wrangling_.ipynb" TargetMode="External" Type="http://schemas.openxmlformats.org/officeDocument/2006/relationships/hyperlink"/><Relationship Id="rId6" Target="https://gamma.app" TargetMode="External" Type="http://schemas.openxmlformats.org/officeDocument/2006/relationships/hyperlink"/><Relationship Id="rId1" Target="../media/image-11-1.png" Type="http://schemas.openxmlformats.org/officeDocument/2006/relationships/image"/><Relationship Id="rId2" Target="../media/image-11-2.jpeg" Type="http://schemas.openxmlformats.org/officeDocument/2006/relationships/image"/><Relationship Id="rId3" Target="../media/image-11-3.png" Type="http://schemas.openxmlformats.org/officeDocument/2006/relationships/image"/><Relationship Id="rId5" Target="../media/image-11-4.png" Type="http://schemas.openxmlformats.org/officeDocument/2006/relationships/image"/><Relationship Id="rId7" Target="../slideLayouts/slideLayout1.xml" Type="http://schemas.openxmlformats.org/officeDocument/2006/relationships/slideLayout"/><Relationship Id="rId8"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4" Target="https://github.com/sagharganji/Applied_Data_Science_Capstone/blob/main/Week%202%20EDA/EDA_with_Visualization.ipynb" TargetMode="External" Type="http://schemas.openxmlformats.org/officeDocument/2006/relationships/hyperlink"/><Relationship Id="rId6" Target="https://gamma.app" TargetMode="External" Type="http://schemas.openxmlformats.org/officeDocument/2006/relationships/hyperlink"/><Relationship Id="rId1" Target="../media/image-12-1.png" Type="http://schemas.openxmlformats.org/officeDocument/2006/relationships/image"/><Relationship Id="rId2" Target="../media/image-12-2.jpeg" Type="http://schemas.openxmlformats.org/officeDocument/2006/relationships/image"/><Relationship Id="rId3" Target="../media/image-12-3.png" Type="http://schemas.openxmlformats.org/officeDocument/2006/relationships/image"/><Relationship Id="rId5" Target="../media/image-12-4.png" Type="http://schemas.openxmlformats.org/officeDocument/2006/relationships/image"/><Relationship Id="rId7" Target="../slideLayouts/slideLayout1.xml" Type="http://schemas.openxmlformats.org/officeDocument/2006/relationships/slideLayout"/><Relationship Id="rId8"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7" Target="https://gamma.app" TargetMode="External" Type="http://schemas.openxmlformats.org/officeDocument/2006/relationships/hyperlink"/><Relationship Id="rId1" Target="../media/image-13-1.png" Type="http://schemas.openxmlformats.org/officeDocument/2006/relationships/image"/><Relationship Id="rId2" Target="../media/image-13-2.jpeg" Type="http://schemas.openxmlformats.org/officeDocument/2006/relationships/image"/><Relationship Id="rId3" Target="../media/image-13-3.png" Type="http://schemas.openxmlformats.org/officeDocument/2006/relationships/image"/><Relationship Id="rId4" Target="../media/image-13-4.png" Type="http://schemas.openxmlformats.org/officeDocument/2006/relationships/image"/><Relationship Id="rId5" Target="../media/image-13-5.png" Type="http://schemas.openxmlformats.org/officeDocument/2006/relationships/image"/><Relationship Id="rId6" Target="../media/image-13-6.png" Type="http://schemas.openxmlformats.org/officeDocument/2006/relationships/image"/><Relationship Id="rId8" Target="../slideLayouts/slideLayout1.xml" Type="http://schemas.openxmlformats.org/officeDocument/2006/relationships/slideLayout"/><Relationship Id="rId9" Target="../notesSlides/notesSlide13.xml" Type="http://schemas.openxmlformats.org/officeDocument/2006/relationships/notesSlide"/></Relationships>
</file>

<file path=ppt/slides/_rels/slide14.xml.rels><?xml version="1.0" encoding="UTF-8" standalone="yes"?>
<Relationships xmlns="http://schemas.openxmlformats.org/package/2006/relationships"><Relationship Id="rId4" Type="http://schemas.openxmlformats.org/officeDocument/2006/relationships/hyperlink" Target="https://github.com/sagharganji/Applied_Data_Science_Capstone/blob/main/Week%202%20EDA/EDA_with_SQL.ipynb" TargetMode="External"/><Relationship Id="rId6"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5" Type="http://schemas.openxmlformats.org/officeDocument/2006/relationships/image" Target="../media/image-14-4.png"/><Relationship Id="rId7" Type="http://schemas.openxmlformats.org/officeDocument/2006/relationships/slideLayout" Target="../slideLayouts/slideLayout1.xml"/><Relationship Id="rId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hyperlink" Target="https://github.com/sagharganji/Applied_Data_Science_Capstone/blob/main/Week%203%20Interactive%20Visual%20Analytics%20and%20Dashboard/Interactive_Visual_Analytics_with_Folium.ipynb" TargetMode="External"/><Relationship Id="rId6"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5" Type="http://schemas.openxmlformats.org/officeDocument/2006/relationships/image" Target="../media/image-15-4.png"/><Relationship Id="rId7" Type="http://schemas.openxmlformats.org/officeDocument/2006/relationships/slideLayout" Target="../slideLayouts/slideLayout1.xml"/><Relationship Id="rId8"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4" Target="https://github.com/sagharganji/Applied_Data_Science_Capstone/blob/main/Week%203%20Interactive%20Visual%20Analytics%20and%20Dashboard/spacex_dash_app.py" TargetMode="External" Type="http://schemas.openxmlformats.org/officeDocument/2006/relationships/hyperlink"/><Relationship Id="rId6" Target="https://gamma.app" TargetMode="External" Type="http://schemas.openxmlformats.org/officeDocument/2006/relationships/hyperlink"/><Relationship Id="rId1" Target="../media/image-16-1.png" Type="http://schemas.openxmlformats.org/officeDocument/2006/relationships/image"/><Relationship Id="rId2" Target="../media/image-16-2.jpeg" Type="http://schemas.openxmlformats.org/officeDocument/2006/relationships/image"/><Relationship Id="rId3" Target="../media/image-16-3.png" Type="http://schemas.openxmlformats.org/officeDocument/2006/relationships/image"/><Relationship Id="rId5" Target="../media/image-16-4.png" Type="http://schemas.openxmlformats.org/officeDocument/2006/relationships/image"/><Relationship Id="rId7" Target="../slideLayouts/slideLayout1.xml" Type="http://schemas.openxmlformats.org/officeDocument/2006/relationships/slideLayout"/><Relationship Id="rId8" Target="../notesSlides/notesSlide16.xml" Type="http://schemas.openxmlformats.org/officeDocument/2006/relationships/notesSlide"/></Relationships>
</file>

<file path=ppt/slides/_rels/slide17.xml.rels><?xml version="1.0" encoding="UTF-8" standalone="yes"?>
<Relationships xmlns="http://schemas.openxmlformats.org/package/2006/relationships"><Relationship Id="rId4" Type="http://schemas.openxmlformats.org/officeDocument/2006/relationships/hyperlink" Target="https://github.com/sagharganji/Applied_Data_Science_Capstone/blob/main/Week%204%20Predictive%20Analysis%20(Classification)/Machine_Learning_Prediction.ipynb" TargetMode="External"/><Relationship Id="rId6"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5" Type="http://schemas.openxmlformats.org/officeDocument/2006/relationships/image" Target="../media/image-17-4.png"/><Relationship Id="rId7" Type="http://schemas.openxmlformats.org/officeDocument/2006/relationships/slideLayout" Target="../slideLayouts/slideLayout1.xml"/><Relationship Id="rId8"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5" Target="https://gamma.app" TargetMode="External" Type="http://schemas.openxmlformats.org/officeDocument/2006/relationships/hyperlink"/><Relationship Id="rId1" Target="../media/image-18-1.png" Type="http://schemas.openxmlformats.org/officeDocument/2006/relationships/image"/><Relationship Id="rId2" Target="../media/image-18-2.jpeg" Type="http://schemas.openxmlformats.org/officeDocument/2006/relationships/image"/><Relationship Id="rId3" Target="../media/image-18-3.png" Type="http://schemas.openxmlformats.org/officeDocument/2006/relationships/image"/><Relationship Id="rId4" Target="../media/image-18-4.png" Type="http://schemas.openxmlformats.org/officeDocument/2006/relationships/image"/><Relationship Id="rId6" Target="../slideLayouts/slideLayout1.xml" Type="http://schemas.openxmlformats.org/officeDocument/2006/relationships/slideLayout"/><Relationship Id="rId7" Target="../notesSlides/notesSlide18.xml" Type="http://schemas.openxmlformats.org/officeDocument/2006/relationships/notesSlide"/></Relationships>
</file>

<file path=ppt/slides/_rels/slide19.xml.rels><?xml version="1.0" encoding="UTF-8" standalone="yes" ?><Relationships xmlns="http://schemas.openxmlformats.org/package/2006/relationships"><Relationship Id="rId5" Target="https://gamma.app" TargetMode="External" Type="http://schemas.openxmlformats.org/officeDocument/2006/relationships/hyperlink"/><Relationship Id="rId1" Target="../media/image-19-1.png" Type="http://schemas.openxmlformats.org/officeDocument/2006/relationships/image"/><Relationship Id="rId2" Target="../media/image-19-2.jpeg" Type="http://schemas.openxmlformats.org/officeDocument/2006/relationships/image"/><Relationship Id="rId3" Target="../media/image-19-3.png" Type="http://schemas.openxmlformats.org/officeDocument/2006/relationships/image"/><Relationship Id="rId4" Target="../media/image-19-4.png" Type="http://schemas.openxmlformats.org/officeDocument/2006/relationships/image"/><Relationship Id="rId6" Target="../slideLayouts/slideLayout1.xml" Type="http://schemas.openxmlformats.org/officeDocument/2006/relationships/slideLayout"/><Relationship Id="rId7" Target="../notesSlides/notesSlide19.xml" Type="http://schemas.openxmlformats.org/officeDocument/2006/relationships/notesSlide"/></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5" Target="https://gamma.app" TargetMode="External" Type="http://schemas.openxmlformats.org/officeDocument/2006/relationships/hyperlink"/><Relationship Id="rId1" Target="../media/image-20-1.png" Type="http://schemas.openxmlformats.org/officeDocument/2006/relationships/image"/><Relationship Id="rId2" Target="../media/image-20-2.jpeg" Type="http://schemas.openxmlformats.org/officeDocument/2006/relationships/image"/><Relationship Id="rId3" Target="../media/image-20-3.png" Type="http://schemas.openxmlformats.org/officeDocument/2006/relationships/image"/><Relationship Id="rId4" Target="../media/image-20-4.png" Type="http://schemas.openxmlformats.org/officeDocument/2006/relationships/image"/><Relationship Id="rId6" Target="../slideLayouts/slideLayout1.xml" Type="http://schemas.openxmlformats.org/officeDocument/2006/relationships/slideLayout"/><Relationship Id="rId7" Target="../notesSlides/notesSlide20.xml" Type="http://schemas.openxmlformats.org/officeDocument/2006/relationships/notesSlide"/></Relationships>
</file>

<file path=ppt/slides/_rels/slide2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5" Type="http://schemas.openxmlformats.org/officeDocument/2006/relationships/slideLayout" Target="../slideLayouts/slideLayout1.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5" Target="https://gamma.app" TargetMode="External" Type="http://schemas.openxmlformats.org/officeDocument/2006/relationships/hyperlink"/><Relationship Id="rId1" Target="../media/image-22-1.png" Type="http://schemas.openxmlformats.org/officeDocument/2006/relationships/image"/><Relationship Id="rId2" Target="../media/image-22-2.jpeg" Type="http://schemas.openxmlformats.org/officeDocument/2006/relationships/image"/><Relationship Id="rId3" Target="../media/image-22-3.png" Type="http://schemas.openxmlformats.org/officeDocument/2006/relationships/image"/><Relationship Id="rId4" Target="../media/image-22-4.png" Type="http://schemas.openxmlformats.org/officeDocument/2006/relationships/image"/><Relationship Id="rId6" Target="../slideLayouts/slideLayout1.xml" Type="http://schemas.openxmlformats.org/officeDocument/2006/relationships/slideLayout"/><Relationship Id="rId7" Target="../notesSlides/notesSlide22.xml" Type="http://schemas.openxmlformats.org/officeDocument/2006/relationships/notesSlide"/></Relationships>
</file>

<file path=ppt/slides/_rels/slide23.xml.rels><?xml version="1.0" encoding="UTF-8" standalone="yes" ?><Relationships xmlns="http://schemas.openxmlformats.org/package/2006/relationships"><Relationship Id="rId5" Target="https://gamma.app" TargetMode="External" Type="http://schemas.openxmlformats.org/officeDocument/2006/relationships/hyperlink"/><Relationship Id="rId1" Target="../media/image-23-1.png" Type="http://schemas.openxmlformats.org/officeDocument/2006/relationships/image"/><Relationship Id="rId2" Target="../media/image-23-2.jpeg" Type="http://schemas.openxmlformats.org/officeDocument/2006/relationships/image"/><Relationship Id="rId3" Target="../media/image-23-3.png" Type="http://schemas.openxmlformats.org/officeDocument/2006/relationships/image"/><Relationship Id="rId4" Target="../media/image-23-4.png" Type="http://schemas.openxmlformats.org/officeDocument/2006/relationships/image"/><Relationship Id="rId6" Target="../slideLayouts/slideLayout1.xml" Type="http://schemas.openxmlformats.org/officeDocument/2006/relationships/slideLayout"/><Relationship Id="rId7" Target="../notesSlides/notesSlide23.xml" Type="http://schemas.openxmlformats.org/officeDocument/2006/relationships/notesSlide"/></Relationships>
</file>

<file path=ppt/slides/_rels/slide24.xml.rels><?xml version="1.0" encoding="UTF-8" standalone="yes" ?><Relationships xmlns="http://schemas.openxmlformats.org/package/2006/relationships"><Relationship Id="rId5" Target="https://gamma.app" TargetMode="External" Type="http://schemas.openxmlformats.org/officeDocument/2006/relationships/hyperlink"/><Relationship Id="rId1" Target="../media/image-24-1.png" Type="http://schemas.openxmlformats.org/officeDocument/2006/relationships/image"/><Relationship Id="rId2" Target="../media/image-24-2.jpeg" Type="http://schemas.openxmlformats.org/officeDocument/2006/relationships/image"/><Relationship Id="rId3" Target="../media/image-24-3.png" Type="http://schemas.openxmlformats.org/officeDocument/2006/relationships/image"/><Relationship Id="rId4" Target="../media/image-24-4.png" Type="http://schemas.openxmlformats.org/officeDocument/2006/relationships/image"/><Relationship Id="rId6" Target="../slideLayouts/slideLayout1.xml" Type="http://schemas.openxmlformats.org/officeDocument/2006/relationships/slideLayout"/><Relationship Id="rId7" Target="../notesSlides/notesSlide24.xml" Type="http://schemas.openxmlformats.org/officeDocument/2006/relationships/notesSlide"/></Relationships>
</file>

<file path=ppt/slides/_rels/slide25.xml.rels><?xml version="1.0" encoding="UTF-8" standalone="yes" ?><Relationships xmlns="http://schemas.openxmlformats.org/package/2006/relationships"><Relationship Id="rId4" Target="https://gamma.app" TargetMode="External" Type="http://schemas.openxmlformats.org/officeDocument/2006/relationships/hyperlink"/><Relationship Id="rId1" Target="../media/image-25-1.png" Type="http://schemas.openxmlformats.org/officeDocument/2006/relationships/image"/><Relationship Id="rId2" Target="../media/image-25-2.jpeg" Type="http://schemas.openxmlformats.org/officeDocument/2006/relationships/image"/><Relationship Id="rId3" Target="../media/image-25-3.png" Type="http://schemas.openxmlformats.org/officeDocument/2006/relationships/image"/><Relationship Id="rId5" Target="../slideLayouts/slideLayout1.xml" Type="http://schemas.openxmlformats.org/officeDocument/2006/relationships/slideLayout"/><Relationship Id="rId6" Target="../notesSlides/notesSlide25.xml" Type="http://schemas.openxmlformats.org/officeDocument/2006/relationships/notesSlide"/></Relationships>
</file>

<file path=ppt/slides/_rels/slide26.xml.rels><?xml version="1.0" encoding="UTF-8" standalone="yes" ?><Relationships xmlns="http://schemas.openxmlformats.org/package/2006/relationships"><Relationship Id="rId5" Target="https://gamma.app" TargetMode="External" Type="http://schemas.openxmlformats.org/officeDocument/2006/relationships/hyperlink"/><Relationship Id="rId1" Target="../media/image-26-1.png" Type="http://schemas.openxmlformats.org/officeDocument/2006/relationships/image"/><Relationship Id="rId2" Target="../media/image-26-2.jpeg" Type="http://schemas.openxmlformats.org/officeDocument/2006/relationships/image"/><Relationship Id="rId3" Target="../media/image-26-3.jpeg" Type="http://schemas.openxmlformats.org/officeDocument/2006/relationships/image"/><Relationship Id="rId4" Target="../media/image-26-4.png" Type="http://schemas.openxmlformats.org/officeDocument/2006/relationships/image"/><Relationship Id="rId6" Target="../slideLayouts/slideLayout1.xml" Type="http://schemas.openxmlformats.org/officeDocument/2006/relationships/slideLayout"/><Relationship Id="rId7" Target="../notesSlides/notesSlide26.xml" Type="http://schemas.openxmlformats.org/officeDocument/2006/relationships/notesSlide"/></Relationships>
</file>

<file path=ppt/slides/_rels/slide27.xml.rels><?xml version="1.0" encoding="UTF-8" standalone="yes" ?><Relationships xmlns="http://schemas.openxmlformats.org/package/2006/relationships"><Relationship Id="rId5" Target="https://gamma.app" TargetMode="External" Type="http://schemas.openxmlformats.org/officeDocument/2006/relationships/hyperlink"/><Relationship Id="rId1" Target="../media/image-27-1.png" Type="http://schemas.openxmlformats.org/officeDocument/2006/relationships/image"/><Relationship Id="rId2" Target="../media/image-27-2.jpeg" Type="http://schemas.openxmlformats.org/officeDocument/2006/relationships/image"/><Relationship Id="rId3" Target="../media/image-27-3.jpeg" Type="http://schemas.openxmlformats.org/officeDocument/2006/relationships/image"/><Relationship Id="rId4" Target="../media/image-27-4.png" Type="http://schemas.openxmlformats.org/officeDocument/2006/relationships/image"/><Relationship Id="rId6" Target="../slideLayouts/slideLayout1.xml" Type="http://schemas.openxmlformats.org/officeDocument/2006/relationships/slideLayout"/><Relationship Id="rId7" Target="../notesSlides/notesSlide27.xml" Type="http://schemas.openxmlformats.org/officeDocument/2006/relationships/notesSlide"/></Relationships>
</file>

<file path=ppt/slides/_rels/slide28.xml.rels><?xml version="1.0" encoding="UTF-8" standalone="yes" ?><Relationships xmlns="http://schemas.openxmlformats.org/package/2006/relationships"><Relationship Id="rId5" Target="https://gamma.app" TargetMode="External" Type="http://schemas.openxmlformats.org/officeDocument/2006/relationships/hyperlink"/><Relationship Id="rId1" Target="../media/image-28-1.png" Type="http://schemas.openxmlformats.org/officeDocument/2006/relationships/image"/><Relationship Id="rId2" Target="../media/image-28-2.png" Type="http://schemas.openxmlformats.org/officeDocument/2006/relationships/image"/><Relationship Id="rId3" Target="../media/image-28-3.jpeg" Type="http://schemas.openxmlformats.org/officeDocument/2006/relationships/image"/><Relationship Id="rId4" Target="../media/image-28-4.png" Type="http://schemas.openxmlformats.org/officeDocument/2006/relationships/image"/><Relationship Id="rId6" Target="../slideLayouts/slideLayout1.xml" Type="http://schemas.openxmlformats.org/officeDocument/2006/relationships/slideLayout"/><Relationship Id="rId7" Target="../notesSlides/notesSlide28.xml" Type="http://schemas.openxmlformats.org/officeDocument/2006/relationships/notesSlide"/></Relationships>
</file>

<file path=ppt/slides/_rels/slide29.xml.rels><?xml version="1.0" encoding="UTF-8" standalone="yes" ?><Relationships xmlns="http://schemas.openxmlformats.org/package/2006/relationships"><Relationship Id="rId4" Target="https://gamma.app" TargetMode="External" Type="http://schemas.openxmlformats.org/officeDocument/2006/relationships/hyperlink"/><Relationship Id="rId1" Target="../media/image-29-1.png" Type="http://schemas.openxmlformats.org/officeDocument/2006/relationships/image"/><Relationship Id="rId2" Target="../media/image-29-2.jpeg" Type="http://schemas.openxmlformats.org/officeDocument/2006/relationships/image"/><Relationship Id="rId3" Target="../media/image-29-3.png" Type="http://schemas.openxmlformats.org/officeDocument/2006/relationships/image"/><Relationship Id="rId5" Target="../slideLayouts/slideLayout1.xml" Type="http://schemas.openxmlformats.org/officeDocument/2006/relationships/slideLayout"/><Relationship Id="rId6" Target="../notesSlides/notesSlide29.xml" Type="http://schemas.openxmlformats.org/officeDocument/2006/relationships/notesSlide"/></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5" Target="https://gamma.app" TargetMode="External" Type="http://schemas.openxmlformats.org/officeDocument/2006/relationships/hyperlink"/><Relationship Id="rId1" Target="../media/image-30-1.png" Type="http://schemas.openxmlformats.org/officeDocument/2006/relationships/image"/><Relationship Id="rId2" Target="../media/image-30-2.jpeg" Type="http://schemas.openxmlformats.org/officeDocument/2006/relationships/image"/><Relationship Id="rId3" Target="../media/image-30-3.jpeg" Type="http://schemas.openxmlformats.org/officeDocument/2006/relationships/image"/><Relationship Id="rId4" Target="../media/image-30-4.png" Type="http://schemas.openxmlformats.org/officeDocument/2006/relationships/image"/><Relationship Id="rId6" Target="../slideLayouts/slideLayout1.xml" Type="http://schemas.openxmlformats.org/officeDocument/2006/relationships/slideLayout"/><Relationship Id="rId7" Target="../notesSlides/notesSlide30.xml" Type="http://schemas.openxmlformats.org/officeDocument/2006/relationships/notesSlide"/></Relationships>
</file>

<file path=ppt/slides/_rels/slide31.xml.rels><?xml version="1.0" encoding="UTF-8" standalone="yes" ?><Relationships xmlns="http://schemas.openxmlformats.org/package/2006/relationships"><Relationship Id="rId5" Target="https://gamma.app" TargetMode="External" Type="http://schemas.openxmlformats.org/officeDocument/2006/relationships/hyperlink"/><Relationship Id="rId1" Target="../media/image-31-1.png" Type="http://schemas.openxmlformats.org/officeDocument/2006/relationships/image"/><Relationship Id="rId2" Target="../media/image-31-2.jpeg" Type="http://schemas.openxmlformats.org/officeDocument/2006/relationships/image"/><Relationship Id="rId3" Target="../media/image-31-3.jpeg" Type="http://schemas.openxmlformats.org/officeDocument/2006/relationships/image"/><Relationship Id="rId4" Target="../media/image-31-4.png" Type="http://schemas.openxmlformats.org/officeDocument/2006/relationships/image"/><Relationship Id="rId6" Target="../slideLayouts/slideLayout1.xml" Type="http://schemas.openxmlformats.org/officeDocument/2006/relationships/slideLayout"/><Relationship Id="rId7" Target="../notesSlides/notesSlide31.xml" Type="http://schemas.openxmlformats.org/officeDocument/2006/relationships/notesSlide"/></Relationships>
</file>

<file path=ppt/slides/_rels/slide32.xml.rels><?xml version="1.0" encoding="UTF-8" standalone="yes" ?><Relationships xmlns="http://schemas.openxmlformats.org/package/2006/relationships"><Relationship Id="rId5" Target="https://gamma.app" TargetMode="External" Type="http://schemas.openxmlformats.org/officeDocument/2006/relationships/hyperlink"/><Relationship Id="rId1" Target="../media/image-32-1.png" Type="http://schemas.openxmlformats.org/officeDocument/2006/relationships/image"/><Relationship Id="rId2" Target="../media/image-32-2.jpeg" Type="http://schemas.openxmlformats.org/officeDocument/2006/relationships/image"/><Relationship Id="rId3" Target="../media/image-32-3.jpeg" Type="http://schemas.openxmlformats.org/officeDocument/2006/relationships/image"/><Relationship Id="rId4" Target="../media/image-32-4.png" Type="http://schemas.openxmlformats.org/officeDocument/2006/relationships/image"/><Relationship Id="rId6" Target="../slideLayouts/slideLayout1.xml" Type="http://schemas.openxmlformats.org/officeDocument/2006/relationships/slideLayout"/><Relationship Id="rId7" Target="../notesSlides/notesSlide32.xml" Type="http://schemas.openxmlformats.org/officeDocument/2006/relationships/notesSlide"/></Relationships>
</file>

<file path=ppt/slides/_rels/slide33.xml.rels><?xml version="1.0" encoding="UTF-8" standalone="yes" ?><Relationships xmlns="http://schemas.openxmlformats.org/package/2006/relationships"><Relationship Id="rId5" Target="https://gamma.app" TargetMode="External" Type="http://schemas.openxmlformats.org/officeDocument/2006/relationships/hyperlink"/><Relationship Id="rId1" Target="../media/image-33-1.png" Type="http://schemas.openxmlformats.org/officeDocument/2006/relationships/image"/><Relationship Id="rId2" Target="../media/image-33-2.png" Type="http://schemas.openxmlformats.org/officeDocument/2006/relationships/image"/><Relationship Id="rId3" Target="../media/image-33-3.jpeg" Type="http://schemas.openxmlformats.org/officeDocument/2006/relationships/image"/><Relationship Id="rId4" Target="../media/image-33-4.png" Type="http://schemas.openxmlformats.org/officeDocument/2006/relationships/image"/><Relationship Id="rId6" Target="../slideLayouts/slideLayout1.xml" Type="http://schemas.openxmlformats.org/officeDocument/2006/relationships/slideLayout"/><Relationship Id="rId7" Target="../notesSlides/notesSlide33.xml" Type="http://schemas.openxmlformats.org/officeDocument/2006/relationships/notesSlide"/></Relationships>
</file>

<file path=ppt/slides/_rels/slide34.xml.rels><?xml version="1.0" encoding="UTF-8" standalone="yes" ?><Relationships xmlns="http://schemas.openxmlformats.org/package/2006/relationships"><Relationship Id="rId5" Target="https://gamma.app" TargetMode="External" Type="http://schemas.openxmlformats.org/officeDocument/2006/relationships/hyperlink"/><Relationship Id="rId1" Target="../media/image-34-1.png" Type="http://schemas.openxmlformats.org/officeDocument/2006/relationships/image"/><Relationship Id="rId2" Target="../media/image-34-2.jpeg" Type="http://schemas.openxmlformats.org/officeDocument/2006/relationships/image"/><Relationship Id="rId3" Target="../media/image-34-3.jpeg" Type="http://schemas.openxmlformats.org/officeDocument/2006/relationships/image"/><Relationship Id="rId4" Target="../media/image-34-4.png" Type="http://schemas.openxmlformats.org/officeDocument/2006/relationships/image"/><Relationship Id="rId6" Target="../slideLayouts/slideLayout1.xml" Type="http://schemas.openxmlformats.org/officeDocument/2006/relationships/slideLayout"/><Relationship Id="rId7" Target="../notesSlides/notesSlide34.xml" Type="http://schemas.openxmlformats.org/officeDocument/2006/relationships/notesSlide"/></Relationships>
</file>

<file path=ppt/slides/_rels/slide35.xml.rels><?xml version="1.0" encoding="UTF-8" standalone="yes" ?><Relationships xmlns="http://schemas.openxmlformats.org/package/2006/relationships"><Relationship Id="rId5" Target="https://gamma.app" TargetMode="External" Type="http://schemas.openxmlformats.org/officeDocument/2006/relationships/hyperlink"/><Relationship Id="rId1" Target="../media/image-35-1.png" Type="http://schemas.openxmlformats.org/officeDocument/2006/relationships/image"/><Relationship Id="rId2" Target="../media/image-35-2.png" Type="http://schemas.openxmlformats.org/officeDocument/2006/relationships/image"/><Relationship Id="rId3" Target="../media/image-35-3.jpeg" Type="http://schemas.openxmlformats.org/officeDocument/2006/relationships/image"/><Relationship Id="rId4" Target="../media/image-35-4.png" Type="http://schemas.openxmlformats.org/officeDocument/2006/relationships/image"/><Relationship Id="rId6" Target="../slideLayouts/slideLayout1.xml" Type="http://schemas.openxmlformats.org/officeDocument/2006/relationships/slideLayout"/><Relationship Id="rId7" Target="../notesSlides/notesSlide35.xml" Type="http://schemas.openxmlformats.org/officeDocument/2006/relationships/notesSlide"/></Relationships>
</file>

<file path=ppt/slides/_rels/slide36.xml.rels><?xml version="1.0" encoding="UTF-8" standalone="yes" ?><Relationships xmlns="http://schemas.openxmlformats.org/package/2006/relationships"><Relationship Id="rId4" Target="https://gamma.app" TargetMode="External" Type="http://schemas.openxmlformats.org/officeDocument/2006/relationships/hyperlink"/><Relationship Id="rId1" Target="../media/image-36-1.png" Type="http://schemas.openxmlformats.org/officeDocument/2006/relationships/image"/><Relationship Id="rId2" Target="../media/image-36-2.jpeg" Type="http://schemas.openxmlformats.org/officeDocument/2006/relationships/image"/><Relationship Id="rId3" Target="../media/image-36-3.png" Type="http://schemas.openxmlformats.org/officeDocument/2006/relationships/image"/><Relationship Id="rId5" Target="../slideLayouts/slideLayout1.xml" Type="http://schemas.openxmlformats.org/officeDocument/2006/relationships/slideLayout"/><Relationship Id="rId6" Target="../notesSlides/notesSlide36.xml" Type="http://schemas.openxmlformats.org/officeDocument/2006/relationships/notesSlide"/></Relationships>
</file>

<file path=ppt/slides/_rels/slide37.xml.rels><?xml version="1.0" encoding="UTF-8" standalone="yes" ?><Relationships xmlns="http://schemas.openxmlformats.org/package/2006/relationships"><Relationship Id="rId5" Target="https://gamma.app" TargetMode="External" Type="http://schemas.openxmlformats.org/officeDocument/2006/relationships/hyperlink"/><Relationship Id="rId1" Target="../media/image-37-1.png" Type="http://schemas.openxmlformats.org/officeDocument/2006/relationships/image"/><Relationship Id="rId2" Target="../media/image-37-2.jpeg" Type="http://schemas.openxmlformats.org/officeDocument/2006/relationships/image"/><Relationship Id="rId3" Target="../media/image-37-3.jpeg" Type="http://schemas.openxmlformats.org/officeDocument/2006/relationships/image"/><Relationship Id="rId4" Target="../media/image-37-4.png" Type="http://schemas.openxmlformats.org/officeDocument/2006/relationships/image"/><Relationship Id="rId6" Target="../slideLayouts/slideLayout1.xml" Type="http://schemas.openxmlformats.org/officeDocument/2006/relationships/slideLayout"/><Relationship Id="rId7" Target="../notesSlides/notesSlide37.xml" Type="http://schemas.openxmlformats.org/officeDocument/2006/relationships/notesSlide"/></Relationships>
</file>

<file path=ppt/slides/_rels/slide38.xml.rels><?xml version="1.0" encoding="UTF-8" standalone="yes" ?><Relationships xmlns="http://schemas.openxmlformats.org/package/2006/relationships"><Relationship Id="rId5" Target="https://gamma.app" TargetMode="External" Type="http://schemas.openxmlformats.org/officeDocument/2006/relationships/hyperlink"/><Relationship Id="rId1" Target="../media/image-38-1.png" Type="http://schemas.openxmlformats.org/officeDocument/2006/relationships/image"/><Relationship Id="rId2" Target="../media/image-38-2.jpeg" Type="http://schemas.openxmlformats.org/officeDocument/2006/relationships/image"/><Relationship Id="rId3" Target="../media/image-38-3.jpeg" Type="http://schemas.openxmlformats.org/officeDocument/2006/relationships/image"/><Relationship Id="rId4" Target="../media/image-38-4.png" Type="http://schemas.openxmlformats.org/officeDocument/2006/relationships/image"/><Relationship Id="rId6" Target="../slideLayouts/slideLayout1.xml" Type="http://schemas.openxmlformats.org/officeDocument/2006/relationships/slideLayout"/><Relationship Id="rId7" Target="../notesSlides/notesSlide38.xml" Type="http://schemas.openxmlformats.org/officeDocument/2006/relationships/notesSlide"/></Relationships>
</file>

<file path=ppt/slides/_rels/slide39.xml.rels><?xml version="1.0" encoding="UTF-8" standalone="yes" ?><Relationships xmlns="http://schemas.openxmlformats.org/package/2006/relationships"><Relationship Id="rId6" Target="https://gamma.app" TargetMode="External" Type="http://schemas.openxmlformats.org/officeDocument/2006/relationships/hyperlink"/><Relationship Id="rId1" Target="../media/image-39-1.png" Type="http://schemas.openxmlformats.org/officeDocument/2006/relationships/image"/><Relationship Id="rId2" Target="../media/image-39-2.png" Type="http://schemas.openxmlformats.org/officeDocument/2006/relationships/image"/><Relationship Id="rId3" Target="../media/image-39-3.jpeg" Type="http://schemas.openxmlformats.org/officeDocument/2006/relationships/image"/><Relationship Id="rId4" Target="../media/image-39-4.jpeg" Type="http://schemas.openxmlformats.org/officeDocument/2006/relationships/image"/><Relationship Id="rId5" Target="../media/image-39-5.png" Type="http://schemas.openxmlformats.org/officeDocument/2006/relationships/image"/><Relationship Id="rId7" Target="../slideLayouts/slideLayout1.xml" Type="http://schemas.openxmlformats.org/officeDocument/2006/relationships/slideLayout"/><Relationship Id="rId8" Target="../notesSlides/notesSlide39.xml" Type="http://schemas.openxmlformats.org/officeDocument/2006/relationships/notesSlide"/></Relationships>
</file>

<file path=ppt/slides/_rels/slide4.xml.rels><?xml version="1.0" encoding="UTF-8" standalone="yes" ?><Relationships xmlns="http://schemas.openxmlformats.org/package/2006/relationships"><Relationship Id="rId4" Target="https://gamma.app" TargetMode="External" Type="http://schemas.openxmlformats.org/officeDocument/2006/relationships/hyperlink"/><Relationship Id="rId1" Target="../media/image-4-1.png" Type="http://schemas.openxmlformats.org/officeDocument/2006/relationships/image"/><Relationship Id="rId2" Target="../media/image-4-2.jpeg" Type="http://schemas.openxmlformats.org/officeDocument/2006/relationships/image"/><Relationship Id="rId3" Target="../media/image-4-3.png" Type="http://schemas.openxmlformats.org/officeDocument/2006/relationships/image"/><Relationship Id="rId5" Target="../slideLayouts/slideLayout1.xml" Type="http://schemas.openxmlformats.org/officeDocument/2006/relationships/slideLayout"/><Relationship Id="rId6" Target="../notesSlides/notesSlide4.xml" Type="http://schemas.openxmlformats.org/officeDocument/2006/relationships/notesSlide"/></Relationships>
</file>

<file path=ppt/slides/_rels/slide40.xml.rels><?xml version="1.0" encoding="UTF-8" standalone="yes" ?><Relationships xmlns="http://schemas.openxmlformats.org/package/2006/relationships"><Relationship Id="rId4" Target="https://gamma.app" TargetMode="External" Type="http://schemas.openxmlformats.org/officeDocument/2006/relationships/hyperlink"/><Relationship Id="rId1" Target="../media/image-40-1.png" Type="http://schemas.openxmlformats.org/officeDocument/2006/relationships/image"/><Relationship Id="rId2" Target="../media/image-40-2.jpeg" Type="http://schemas.openxmlformats.org/officeDocument/2006/relationships/image"/><Relationship Id="rId3" Target="../media/image-40-3.png" Type="http://schemas.openxmlformats.org/officeDocument/2006/relationships/image"/><Relationship Id="rId5" Target="../slideLayouts/slideLayout1.xml" Type="http://schemas.openxmlformats.org/officeDocument/2006/relationships/slideLayout"/><Relationship Id="rId6" Target="../notesSlides/notesSlide40.xml" Type="http://schemas.openxmlformats.org/officeDocument/2006/relationships/notesSlide"/></Relationships>
</file>

<file path=ppt/slides/_rels/slide41.xml.rels><?xml version="1.0" encoding="UTF-8" standalone="yes" ?><Relationships xmlns="http://schemas.openxmlformats.org/package/2006/relationships"><Relationship Id="rId5" Target="https://gamma.app" TargetMode="External" Type="http://schemas.openxmlformats.org/officeDocument/2006/relationships/hyperlink"/><Relationship Id="rId1" Target="../media/image-41-1.png" Type="http://schemas.openxmlformats.org/officeDocument/2006/relationships/image"/><Relationship Id="rId2" Target="../media/image-41-2.jpeg" Type="http://schemas.openxmlformats.org/officeDocument/2006/relationships/image"/><Relationship Id="rId3" Target="../media/image-41-3.jpeg" Type="http://schemas.openxmlformats.org/officeDocument/2006/relationships/image"/><Relationship Id="rId4" Target="../media/image-41-4.png" Type="http://schemas.openxmlformats.org/officeDocument/2006/relationships/image"/><Relationship Id="rId6" Target="../slideLayouts/slideLayout1.xml" Type="http://schemas.openxmlformats.org/officeDocument/2006/relationships/slideLayout"/><Relationship Id="rId7" Target="../notesSlides/notesSlide41.xml" Type="http://schemas.openxmlformats.org/officeDocument/2006/relationships/notesSlide"/></Relationships>
</file>

<file path=ppt/slides/_rels/slide42.xml.rels><?xml version="1.0" encoding="UTF-8" standalone="yes" ?><Relationships xmlns="http://schemas.openxmlformats.org/package/2006/relationships"><Relationship Id="rId5" Target="https://gamma.app" TargetMode="External" Type="http://schemas.openxmlformats.org/officeDocument/2006/relationships/hyperlink"/><Relationship Id="rId1" Target="../media/image-42-1.png" Type="http://schemas.openxmlformats.org/officeDocument/2006/relationships/image"/><Relationship Id="rId2" Target="../media/image-42-2.jpeg" Type="http://schemas.openxmlformats.org/officeDocument/2006/relationships/image"/><Relationship Id="rId3" Target="../media/image-42-3.png" Type="http://schemas.openxmlformats.org/officeDocument/2006/relationships/image"/><Relationship Id="rId4" Target="../media/image-42-4.png" Type="http://schemas.openxmlformats.org/officeDocument/2006/relationships/image"/><Relationship Id="rId6" Target="../slideLayouts/slideLayout1.xml" Type="http://schemas.openxmlformats.org/officeDocument/2006/relationships/slideLayout"/><Relationship Id="rId7" Target="../notesSlides/notesSlide42.xml" Type="http://schemas.openxmlformats.org/officeDocument/2006/relationships/notesSlide"/></Relationships>
</file>

<file path=ppt/slides/_rels/slide43.xml.rels><?xml version="1.0" encoding="UTF-8" standalone="yes" ?><Relationships xmlns="http://schemas.openxmlformats.org/package/2006/relationships"><Relationship Id="rId5" Target="https://gamma.app" TargetMode="External" Type="http://schemas.openxmlformats.org/officeDocument/2006/relationships/hyperlink"/><Relationship Id="rId1" Target="../media/image-43-1.png" Type="http://schemas.openxmlformats.org/officeDocument/2006/relationships/image"/><Relationship Id="rId2" Target="../media/image-43-2.jpeg" Type="http://schemas.openxmlformats.org/officeDocument/2006/relationships/image"/><Relationship Id="rId3" Target="../media/image-43-3.png" Type="http://schemas.openxmlformats.org/officeDocument/2006/relationships/image"/><Relationship Id="rId4" Target="../media/image-43-4.png" Type="http://schemas.openxmlformats.org/officeDocument/2006/relationships/image"/><Relationship Id="rId6" Target="../slideLayouts/slideLayout1.xml" Type="http://schemas.openxmlformats.org/officeDocument/2006/relationships/slideLayout"/><Relationship Id="rId7" Target="../notesSlides/notesSlide43.xml" Type="http://schemas.openxmlformats.org/officeDocument/2006/relationships/notesSlide"/></Relationships>
</file>

<file path=ppt/slides/_rels/slide4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4-1.png"/><Relationship Id="rId2" Type="http://schemas.openxmlformats.org/officeDocument/2006/relationships/image" Target="../media/image-44-2.png"/><Relationship Id="rId3" Type="http://schemas.openxmlformats.org/officeDocument/2006/relationships/image" Target="../media/image-44-3.png"/><Relationship Id="rId5" Type="http://schemas.openxmlformats.org/officeDocument/2006/relationships/slideLayout" Target="../slideLayouts/slideLayout1.xml"/><Relationship Id="rId6"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5" Target="https://gamma.app" TargetMode="External" Type="http://schemas.openxmlformats.org/officeDocument/2006/relationships/hyperlink"/><Relationship Id="rId1" Target="../media/image-45-1.png" Type="http://schemas.openxmlformats.org/officeDocument/2006/relationships/image"/><Relationship Id="rId2" Target="../media/image-45-2.jpeg" Type="http://schemas.openxmlformats.org/officeDocument/2006/relationships/image"/><Relationship Id="rId3" Target="../media/image-45-3.png" Type="http://schemas.openxmlformats.org/officeDocument/2006/relationships/image"/><Relationship Id="rId4" Target="../media/image-45-4.png" Type="http://schemas.openxmlformats.org/officeDocument/2006/relationships/image"/><Relationship Id="rId6" Target="../slideLayouts/slideLayout1.xml" Type="http://schemas.openxmlformats.org/officeDocument/2006/relationships/slideLayout"/><Relationship Id="rId7" Target="../notesSlides/notesSlide45.xml" Type="http://schemas.openxmlformats.org/officeDocument/2006/relationships/notesSlide"/></Relationships>
</file>

<file path=ppt/slides/_rels/slide46.xml.rels><?xml version="1.0" encoding="UTF-8" standalone="yes" ?><Relationships xmlns="http://schemas.openxmlformats.org/package/2006/relationships"><Relationship Id="rId5" Target="https://gamma.app" TargetMode="External" Type="http://schemas.openxmlformats.org/officeDocument/2006/relationships/hyperlink"/><Relationship Id="rId1" Target="../media/image-46-1.png" Type="http://schemas.openxmlformats.org/officeDocument/2006/relationships/image"/><Relationship Id="rId2" Target="../media/image-46-2.jpeg" Type="http://schemas.openxmlformats.org/officeDocument/2006/relationships/image"/><Relationship Id="rId3" Target="../media/image-46-3.png" Type="http://schemas.openxmlformats.org/officeDocument/2006/relationships/image"/><Relationship Id="rId4" Target="../media/image-46-4.png" Type="http://schemas.openxmlformats.org/officeDocument/2006/relationships/image"/><Relationship Id="rId6" Target="../slideLayouts/slideLayout1.xml" Type="http://schemas.openxmlformats.org/officeDocument/2006/relationships/slideLayout"/><Relationship Id="rId7" Target="../notesSlides/notesSlide46.xml" Type="http://schemas.openxmlformats.org/officeDocument/2006/relationships/notesSlide"/></Relationships>
</file>

<file path=ppt/slides/_rels/slide4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47-1.png"/><Relationship Id="rId2" Type="http://schemas.openxmlformats.org/officeDocument/2006/relationships/image" Target="../media/image-47-2.png"/><Relationship Id="rId3" Type="http://schemas.openxmlformats.org/officeDocument/2006/relationships/image" Target="../media/image-47-3.png"/><Relationship Id="rId4" Type="http://schemas.openxmlformats.org/officeDocument/2006/relationships/image" Target="../media/image-47-4.png"/><Relationship Id="rId5" Type="http://schemas.openxmlformats.org/officeDocument/2006/relationships/image" Target="../media/image-47-5.png"/><Relationship Id="rId6" Type="http://schemas.openxmlformats.org/officeDocument/2006/relationships/image" Target="../media/image-47-6.png"/><Relationship Id="rId8" Type="http://schemas.openxmlformats.org/officeDocument/2006/relationships/slideLayout" Target="../slideLayouts/slideLayout1.xml"/><Relationship Id="rId9"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8-1.png"/><Relationship Id="rId2" Type="http://schemas.openxmlformats.org/officeDocument/2006/relationships/image" Target="../media/image-48-2.png"/><Relationship Id="rId3" Type="http://schemas.openxmlformats.org/officeDocument/2006/relationships/image" Target="../media/image-48-3.png"/><Relationship Id="rId5" Type="http://schemas.openxmlformats.org/officeDocument/2006/relationships/slideLayout" Target="../slideLayouts/slideLayout1.xml"/><Relationship Id="rId6"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4" Target="https://gamma.app" TargetMode="External" Type="http://schemas.openxmlformats.org/officeDocument/2006/relationships/hyperlink"/><Relationship Id="rId1" Target="../media/image-49-1.png" Type="http://schemas.openxmlformats.org/officeDocument/2006/relationships/image"/><Relationship Id="rId2" Target="../media/image-49-2.jpeg" Type="http://schemas.openxmlformats.org/officeDocument/2006/relationships/image"/><Relationship Id="rId3" Target="../media/image-49-3.png" Type="http://schemas.openxmlformats.org/officeDocument/2006/relationships/image"/><Relationship Id="rId5" Target="../slideLayouts/slideLayout1.xml" Type="http://schemas.openxmlformats.org/officeDocument/2006/relationships/slideLayout"/><Relationship Id="rId6" Target="../notesSlides/notesSlide49.xml" Type="http://schemas.openxmlformats.org/officeDocument/2006/relationships/notesSlide"/></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4" Target="https://github.com/sagharganji/Applied_Data_Science_Capstone" TargetMode="External" Type="http://schemas.openxmlformats.org/officeDocument/2006/relationships/hyperlink"/><Relationship Id="rId5" Target="https://www.coursera.org/professional-certificates/ibm-data-science?#instructors" TargetMode="External" Type="http://schemas.openxmlformats.org/officeDocument/2006/relationships/hyperlink"/><Relationship Id="rId7" Target="https://gamma.app" TargetMode="External" Type="http://schemas.openxmlformats.org/officeDocument/2006/relationships/hyperlink"/><Relationship Id="rId1" Target="../media/image-50-1.png" Type="http://schemas.openxmlformats.org/officeDocument/2006/relationships/image"/><Relationship Id="rId2" Target="../media/image-50-2.jpeg" Type="http://schemas.openxmlformats.org/officeDocument/2006/relationships/image"/><Relationship Id="rId3" Target="../media/image-50-3.png" Type="http://schemas.openxmlformats.org/officeDocument/2006/relationships/image"/><Relationship Id="rId6" Target="../media/image-50-4.png" Type="http://schemas.openxmlformats.org/officeDocument/2006/relationships/image"/><Relationship Id="rId8" Target="../slideLayouts/slideLayout1.xml" Type="http://schemas.openxmlformats.org/officeDocument/2006/relationships/slideLayout"/><Relationship Id="rId9" Target="../notesSlides/notesSlide50.xml" Type="http://schemas.openxmlformats.org/officeDocument/2006/relationships/notesSlide"/></Relationships>
</file>

<file path=ppt/slides/_rels/slide51.xml.rels><?xml version="1.0" encoding="UTF-8" standalone="yes" ?><Relationships xmlns="http://schemas.openxmlformats.org/package/2006/relationships"><Relationship Id="rId4" Target="https://gamma.app" TargetMode="External" Type="http://schemas.openxmlformats.org/officeDocument/2006/relationships/hyperlink"/><Relationship Id="rId1" Target="../media/image-51-1.png" Type="http://schemas.openxmlformats.org/officeDocument/2006/relationships/image"/><Relationship Id="rId2" Target="../media/image-51-2.jpeg" Type="http://schemas.openxmlformats.org/officeDocument/2006/relationships/image"/><Relationship Id="rId3" Target="../media/image-51-3.png" Type="http://schemas.openxmlformats.org/officeDocument/2006/relationships/image"/><Relationship Id="rId5" Target="../slideLayouts/slideLayout1.xml" Type="http://schemas.openxmlformats.org/officeDocument/2006/relationships/slideLayout"/><Relationship Id="rId6" Target="../notesSlides/notesSlide51.xml" Type="http://schemas.openxmlformats.org/officeDocument/2006/relationships/notesSlide"/></Relationships>
</file>

<file path=ppt/slides/_rels/slide6.xml.rels><?xml version="1.0" encoding="UTF-8" standalone="yes" ?><Relationships xmlns="http://schemas.openxmlformats.org/package/2006/relationships"><Relationship Id="rId4" Target="https://gamma.app" TargetMode="External" Type="http://schemas.openxmlformats.org/officeDocument/2006/relationships/hyperlink"/><Relationship Id="rId1" Target="../media/image-6-1.png" Type="http://schemas.openxmlformats.org/officeDocument/2006/relationships/image"/><Relationship Id="rId2" Target="../media/image-6-2.jpeg" Type="http://schemas.openxmlformats.org/officeDocument/2006/relationships/image"/><Relationship Id="rId3" Target="../media/image-6-3.png" Type="http://schemas.openxmlformats.org/officeDocument/2006/relationships/image"/><Relationship Id="rId5" Target="../slideLayouts/slideLayout1.xml" Type="http://schemas.openxmlformats.org/officeDocument/2006/relationships/slideLayout"/><Relationship Id="rId6"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4" Target="https://gamma.app" TargetMode="External" Type="http://schemas.openxmlformats.org/officeDocument/2006/relationships/hyperlink"/><Relationship Id="rId1" Target="../media/image-7-1.png" Type="http://schemas.openxmlformats.org/officeDocument/2006/relationships/image"/><Relationship Id="rId2" Target="../media/image-7-2.jpeg" Type="http://schemas.openxmlformats.org/officeDocument/2006/relationships/image"/><Relationship Id="rId3" Target="../media/image-7-3.png" Type="http://schemas.openxmlformats.org/officeDocument/2006/relationships/image"/><Relationship Id="rId5" Target="../slideLayouts/slideLayout1.xml" Type="http://schemas.openxmlformats.org/officeDocument/2006/relationships/slideLayout"/><Relationship Id="rId6"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4" Target="https://gamma.app" TargetMode="External" Type="http://schemas.openxmlformats.org/officeDocument/2006/relationships/hyperlink"/><Relationship Id="rId1" Target="../media/image-8-1.png" Type="http://schemas.openxmlformats.org/officeDocument/2006/relationships/image"/><Relationship Id="rId2" Target="../media/image-8-2.jpeg" Type="http://schemas.openxmlformats.org/officeDocument/2006/relationships/image"/><Relationship Id="rId3" Target="../media/image-8-3.png" Type="http://schemas.openxmlformats.org/officeDocument/2006/relationships/image"/><Relationship Id="rId5" Target="../slideLayouts/slideLayout1.xml" Type="http://schemas.openxmlformats.org/officeDocument/2006/relationships/slideLayout"/><Relationship Id="rId6"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4" Target="https://github.com/sagharganji/Applied_Data_Science_Capstone/blob/main/Week%201%20Introduction/Data_Collection_Api_.ipynb" TargetMode="External" Type="http://schemas.openxmlformats.org/officeDocument/2006/relationships/hyperlink"/><Relationship Id="rId6" Target="https://gamma.app" TargetMode="External" Type="http://schemas.openxmlformats.org/officeDocument/2006/relationships/hyperlink"/><Relationship Id="rId1" Target="../media/image-9-1.png" Type="http://schemas.openxmlformats.org/officeDocument/2006/relationships/image"/><Relationship Id="rId2" Target="../media/image-9-2.jpeg" Type="http://schemas.openxmlformats.org/officeDocument/2006/relationships/image"/><Relationship Id="rId3" Target="../media/image-9-3.png" Type="http://schemas.openxmlformats.org/officeDocument/2006/relationships/image"/><Relationship Id="rId5" Target="../media/image-9-4.png" Type="http://schemas.openxmlformats.org/officeDocument/2006/relationships/image"/><Relationship Id="rId7" Target="../slideLayouts/slideLayout1.xml" Type="http://schemas.openxmlformats.org/officeDocument/2006/relationships/slideLayout"/><Relationship Id="rId8"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241256" y="554236"/>
            <a:ext cx="7634288" cy="1509951"/>
          </a:xfrm>
          <a:prstGeom prst="rect">
            <a:avLst/>
          </a:prstGeom>
          <a:noFill/>
          <a:ln/>
        </p:spPr>
        <p:txBody>
          <a:bodyPr wrap="square" rtlCol="0" anchor="t"/>
          <a:lstStyle/>
          <a:p>
            <a:pPr indent="0" marL="0">
              <a:lnSpc>
                <a:spcPts val="5945"/>
              </a:lnSpc>
              <a:buNone/>
            </a:pPr>
            <a:r>
              <a:rPr lang="en-US" sz="4756" b="1" dirty="0">
                <a:solidFill>
                  <a:srgbClr val="396AF1"/>
                </a:solidFill>
                <a:latin typeface="Barlow" pitchFamily="34" charset="0"/>
                <a:ea typeface="Barlow" pitchFamily="34" charset="-122"/>
                <a:cs typeface="Barlow" pitchFamily="34" charset="-120"/>
              </a:rPr>
              <a:t>IBM SpaceX Capstone Project</a:t>
            </a:r>
            <a:endParaRPr lang="en-US" sz="4756" dirty="0"/>
          </a:p>
        </p:txBody>
      </p:sp>
      <p:sp>
        <p:nvSpPr>
          <p:cNvPr id="6" name="Text 2"/>
          <p:cNvSpPr/>
          <p:nvPr/>
        </p:nvSpPr>
        <p:spPr>
          <a:xfrm>
            <a:off x="6241256" y="2366129"/>
            <a:ext cx="7634288" cy="966192"/>
          </a:xfrm>
          <a:prstGeom prst="rect">
            <a:avLst/>
          </a:prstGeom>
          <a:noFill/>
          <a:ln/>
        </p:spPr>
        <p:txBody>
          <a:bodyPr wrap="square" rtlCol="0" anchor="t"/>
          <a:lstStyle/>
          <a:p>
            <a:pPr indent="0" marL="0">
              <a:lnSpc>
                <a:spcPts val="2536"/>
              </a:lnSpc>
              <a:buNone/>
            </a:pPr>
            <a:r>
              <a:rPr lang="en-US" sz="1585" dirty="0">
                <a:solidFill>
                  <a:srgbClr val="272525"/>
                </a:solidFill>
                <a:latin typeface="Montserrat" pitchFamily="34" charset="0"/>
                <a:ea typeface="Montserrat" pitchFamily="34" charset="-122"/>
                <a:cs typeface="Montserrat" pitchFamily="34" charset="-120"/>
              </a:rPr>
              <a:t>Welcome to the IBM SpaceX Capstone Project! Join us on a journey to explore the goals, process, findings, and impact of this groundbreaking collaboration.</a:t>
            </a:r>
            <a:endParaRPr lang="en-US" sz="1585" dirty="0"/>
          </a:p>
        </p:txBody>
      </p:sp>
      <p:sp>
        <p:nvSpPr>
          <p:cNvPr id="7" name="Text 3"/>
          <p:cNvSpPr/>
          <p:nvPr/>
        </p:nvSpPr>
        <p:spPr>
          <a:xfrm>
            <a:off x="8045172" y="3634264"/>
            <a:ext cx="4026337" cy="629007"/>
          </a:xfrm>
          <a:prstGeom prst="rect">
            <a:avLst/>
          </a:prstGeom>
          <a:noFill/>
          <a:ln/>
        </p:spPr>
        <p:txBody>
          <a:bodyPr wrap="none" rtlCol="0" anchor="t"/>
          <a:lstStyle/>
          <a:p>
            <a:pPr algn="ctr" indent="0" marL="0">
              <a:lnSpc>
                <a:spcPts val="4954"/>
              </a:lnSpc>
              <a:buNone/>
            </a:pPr>
            <a:r>
              <a:rPr lang="en-US" sz="3963" b="1" dirty="0">
                <a:solidFill>
                  <a:srgbClr val="396AF1"/>
                </a:solidFill>
                <a:latin typeface="Barlow" pitchFamily="34" charset="0"/>
                <a:ea typeface="Barlow" pitchFamily="34" charset="-122"/>
                <a:cs typeface="Barlow" pitchFamily="34" charset="-120"/>
              </a:rPr>
              <a:t>Saghar Ganji</a:t>
            </a:r>
            <a:endParaRPr lang="en-US" sz="3963" dirty="0"/>
          </a:p>
        </p:txBody>
      </p:sp>
      <p:sp>
        <p:nvSpPr>
          <p:cNvPr id="8" name="Text 4"/>
          <p:cNvSpPr/>
          <p:nvPr/>
        </p:nvSpPr>
        <p:spPr>
          <a:xfrm>
            <a:off x="6241256" y="4565213"/>
            <a:ext cx="7634288" cy="322064"/>
          </a:xfrm>
          <a:prstGeom prst="rect">
            <a:avLst/>
          </a:prstGeom>
          <a:noFill/>
          <a:ln/>
        </p:spPr>
        <p:txBody>
          <a:bodyPr wrap="none" rtlCol="0" anchor="t"/>
          <a:lstStyle/>
          <a:p>
            <a:pPr algn="ctr" indent="0" marL="0">
              <a:lnSpc>
                <a:spcPts val="2536"/>
              </a:lnSpc>
              <a:buNone/>
            </a:pPr>
            <a:r>
              <a:rPr lang="en-US" sz="1585" b="1" dirty="0">
                <a:solidFill>
                  <a:srgbClr val="272525"/>
                </a:solidFill>
                <a:latin typeface="Montserrat" pitchFamily="34" charset="0"/>
                <a:ea typeface="Montserrat" pitchFamily="34" charset="-122"/>
                <a:cs typeface="Montserrat" pitchFamily="34" charset="-120"/>
              </a:rPr>
              <a:t>E-Mail : sagharganji82@gmail.com</a:t>
            </a:r>
            <a:endParaRPr lang="en-US" sz="1585" dirty="0"/>
          </a:p>
        </p:txBody>
      </p:sp>
      <p:pic>
        <p:nvPicPr>
          <p:cNvPr id="9" name="Image 2" descr="preencoded.png">
            <a:hlinkClick r:id="rId4" tooltip=""/>
          </p:cNvPr>
          <p:cNvPicPr>
            <a:picLocks noChangeAspect="1"/>
          </p:cNvPicPr>
          <p:nvPr/>
        </p:nvPicPr>
        <p:blipFill>
          <a:blip r:embed="rId3"/>
          <a:stretch>
            <a:fillRect/>
          </a:stretch>
        </p:blipFill>
        <p:spPr>
          <a:xfrm>
            <a:off x="6241256" y="5113734"/>
            <a:ext cx="7634288" cy="2013109"/>
          </a:xfrm>
          <a:prstGeom prst="rect">
            <a:avLst/>
          </a:prstGeom>
        </p:spPr>
      </p:pic>
      <p:sp>
        <p:nvSpPr>
          <p:cNvPr id="10" name="Text 5"/>
          <p:cNvSpPr/>
          <p:nvPr/>
        </p:nvSpPr>
        <p:spPr>
          <a:xfrm>
            <a:off x="6241256" y="7353300"/>
            <a:ext cx="7634288" cy="322064"/>
          </a:xfrm>
          <a:prstGeom prst="rect">
            <a:avLst/>
          </a:prstGeom>
          <a:noFill/>
          <a:ln/>
        </p:spPr>
        <p:txBody>
          <a:bodyPr wrap="none" rtlCol="0" anchor="t"/>
          <a:lstStyle/>
          <a:p>
            <a:pPr indent="0" marL="0">
              <a:lnSpc>
                <a:spcPts val="2536"/>
              </a:lnSpc>
              <a:buNone/>
            </a:pPr>
            <a:endParaRPr lang="en-US" sz="1585" dirty="0"/>
          </a:p>
        </p:txBody>
      </p:sp>
      <p:pic>
        <p:nvPicPr>
          <p:cNvPr id="11" name="Image 3"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1760220" y="812244"/>
            <a:ext cx="7620000" cy="694373"/>
          </a:xfrm>
          <a:prstGeom prst="rect">
            <a:avLst/>
          </a:prstGeom>
          <a:noFill/>
          <a:ln/>
        </p:spPr>
        <p:txBody>
          <a:bodyPr wrap="non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Data Collection – Web Scraping</a:t>
            </a:r>
            <a:endParaRPr lang="en-US" sz="4374" dirty="0"/>
          </a:p>
        </p:txBody>
      </p:sp>
      <p:sp>
        <p:nvSpPr>
          <p:cNvPr id="7" name="Shape 3"/>
          <p:cNvSpPr/>
          <p:nvPr/>
        </p:nvSpPr>
        <p:spPr>
          <a:xfrm>
            <a:off x="1760220" y="2062043"/>
            <a:ext cx="499943" cy="499943"/>
          </a:xfrm>
          <a:prstGeom prst="roundRect">
            <a:avLst>
              <a:gd name="adj" fmla="val 26667"/>
            </a:avLst>
          </a:prstGeom>
          <a:solidFill>
            <a:srgbClr val="EEEFF5"/>
          </a:solidFill>
          <a:ln/>
        </p:spPr>
      </p:sp>
      <p:sp>
        <p:nvSpPr>
          <p:cNvPr id="8" name="Text 4"/>
          <p:cNvSpPr/>
          <p:nvPr/>
        </p:nvSpPr>
        <p:spPr>
          <a:xfrm>
            <a:off x="1952982" y="2103715"/>
            <a:ext cx="114300" cy="416481"/>
          </a:xfrm>
          <a:prstGeom prst="rect">
            <a:avLst/>
          </a:prstGeom>
          <a:noFill/>
          <a:ln/>
        </p:spPr>
        <p:txBody>
          <a:bodyPr wrap="none" rtlCol="0" anchor="t"/>
          <a:lstStyle/>
          <a:p>
            <a:pPr algn="ctr" indent="0" marL="0">
              <a:lnSpc>
                <a:spcPts val="3281"/>
              </a:lnSpc>
              <a:buNone/>
            </a:pPr>
            <a:r>
              <a:rPr lang="en-US" sz="2624" b="1" dirty="0">
                <a:solidFill>
                  <a:srgbClr val="396AF1"/>
                </a:solidFill>
                <a:latin typeface="Barlow" pitchFamily="34" charset="0"/>
                <a:ea typeface="Barlow" pitchFamily="34" charset="-122"/>
                <a:cs typeface="Barlow" pitchFamily="34" charset="-120"/>
              </a:rPr>
              <a:t>1</a:t>
            </a:r>
            <a:endParaRPr lang="en-US" sz="2624" dirty="0"/>
          </a:p>
        </p:txBody>
      </p:sp>
      <p:sp>
        <p:nvSpPr>
          <p:cNvPr id="9" name="Text 5"/>
          <p:cNvSpPr/>
          <p:nvPr/>
        </p:nvSpPr>
        <p:spPr>
          <a:xfrm>
            <a:off x="2482334" y="2089785"/>
            <a:ext cx="2833092" cy="444341"/>
          </a:xfrm>
          <a:prstGeom prst="rect">
            <a:avLst/>
          </a:prstGeom>
          <a:noFill/>
          <a:ln/>
        </p:spPr>
        <p:txBody>
          <a:bodyPr wrap="none" rtlCol="0" anchor="t"/>
          <a:lstStyle/>
          <a:p>
            <a:pPr indent="0" marL="0">
              <a:lnSpc>
                <a:spcPts val="3499"/>
              </a:lnSpc>
              <a:buNone/>
            </a:pPr>
            <a:r>
              <a:rPr lang="en-US" sz="2187" dirty="0">
                <a:solidFill>
                  <a:srgbClr val="272525"/>
                </a:solidFill>
                <a:latin typeface="Montserrat" pitchFamily="34" charset="0"/>
                <a:ea typeface="Montserrat" pitchFamily="34" charset="-122"/>
                <a:cs typeface="Montserrat" pitchFamily="34" charset="-120"/>
              </a:rPr>
              <a:t>Request Wikipedia</a:t>
            </a:r>
            <a:endParaRPr lang="en-US" sz="2187" dirty="0"/>
          </a:p>
        </p:txBody>
      </p:sp>
      <p:sp>
        <p:nvSpPr>
          <p:cNvPr id="10" name="Text 6"/>
          <p:cNvSpPr/>
          <p:nvPr/>
        </p:nvSpPr>
        <p:spPr>
          <a:xfrm>
            <a:off x="2482334" y="2734032"/>
            <a:ext cx="2833092" cy="444341"/>
          </a:xfrm>
          <a:prstGeom prst="rect">
            <a:avLst/>
          </a:prstGeom>
          <a:noFill/>
          <a:ln/>
        </p:spPr>
        <p:txBody>
          <a:bodyPr wrap="none" rtlCol="0" anchor="t"/>
          <a:lstStyle/>
          <a:p>
            <a:pPr algn="ctr" indent="0" marL="0">
              <a:lnSpc>
                <a:spcPts val="3499"/>
              </a:lnSpc>
              <a:buNone/>
            </a:pPr>
            <a:r>
              <a:rPr lang="en-US" sz="2187" dirty="0">
                <a:solidFill>
                  <a:srgbClr val="272525"/>
                </a:solidFill>
                <a:latin typeface="Montserrat" pitchFamily="34" charset="0"/>
                <a:ea typeface="Montserrat" pitchFamily="34" charset="-122"/>
                <a:cs typeface="Montserrat" pitchFamily="34" charset="-120"/>
              </a:rPr>
              <a:t>html</a:t>
            </a:r>
            <a:endParaRPr lang="en-US" sz="2187" dirty="0"/>
          </a:p>
        </p:txBody>
      </p:sp>
      <p:sp>
        <p:nvSpPr>
          <p:cNvPr id="11" name="Shape 7"/>
          <p:cNvSpPr/>
          <p:nvPr/>
        </p:nvSpPr>
        <p:spPr>
          <a:xfrm>
            <a:off x="5537597" y="2062043"/>
            <a:ext cx="499943" cy="499943"/>
          </a:xfrm>
          <a:prstGeom prst="roundRect">
            <a:avLst>
              <a:gd name="adj" fmla="val 26667"/>
            </a:avLst>
          </a:prstGeom>
          <a:solidFill>
            <a:srgbClr val="EEEFF5"/>
          </a:solidFill>
          <a:ln/>
        </p:spPr>
      </p:sp>
      <p:sp>
        <p:nvSpPr>
          <p:cNvPr id="12" name="Text 8"/>
          <p:cNvSpPr/>
          <p:nvPr/>
        </p:nvSpPr>
        <p:spPr>
          <a:xfrm>
            <a:off x="5696069" y="2103715"/>
            <a:ext cx="182880" cy="416481"/>
          </a:xfrm>
          <a:prstGeom prst="rect">
            <a:avLst/>
          </a:prstGeom>
          <a:noFill/>
          <a:ln/>
        </p:spPr>
        <p:txBody>
          <a:bodyPr wrap="none" rtlCol="0" anchor="t"/>
          <a:lstStyle/>
          <a:p>
            <a:pPr algn="ctr" indent="0" marL="0">
              <a:lnSpc>
                <a:spcPts val="3281"/>
              </a:lnSpc>
              <a:buNone/>
            </a:pPr>
            <a:r>
              <a:rPr lang="en-US" sz="2624" b="1" dirty="0">
                <a:solidFill>
                  <a:srgbClr val="396AF1"/>
                </a:solidFill>
                <a:latin typeface="Barlow" pitchFamily="34" charset="0"/>
                <a:ea typeface="Barlow" pitchFamily="34" charset="-122"/>
                <a:cs typeface="Barlow" pitchFamily="34" charset="-120"/>
              </a:rPr>
              <a:t>2</a:t>
            </a:r>
            <a:endParaRPr lang="en-US" sz="2624" dirty="0"/>
          </a:p>
        </p:txBody>
      </p:sp>
      <p:sp>
        <p:nvSpPr>
          <p:cNvPr id="13" name="Text 9"/>
          <p:cNvSpPr/>
          <p:nvPr/>
        </p:nvSpPr>
        <p:spPr>
          <a:xfrm>
            <a:off x="6259711" y="2089785"/>
            <a:ext cx="2833092" cy="444341"/>
          </a:xfrm>
          <a:prstGeom prst="rect">
            <a:avLst/>
          </a:prstGeom>
          <a:noFill/>
          <a:ln/>
        </p:spPr>
        <p:txBody>
          <a:bodyPr wrap="none" rtlCol="0" anchor="t"/>
          <a:lstStyle/>
          <a:p>
            <a:pPr algn="ctr" indent="0" marL="0">
              <a:lnSpc>
                <a:spcPts val="3499"/>
              </a:lnSpc>
              <a:buNone/>
            </a:pPr>
            <a:r>
              <a:rPr lang="en-US" sz="2187" dirty="0">
                <a:solidFill>
                  <a:srgbClr val="272525"/>
                </a:solidFill>
                <a:latin typeface="Montserrat" pitchFamily="34" charset="0"/>
                <a:ea typeface="Montserrat" pitchFamily="34" charset="-122"/>
                <a:cs typeface="Montserrat" pitchFamily="34" charset="-120"/>
              </a:rPr>
              <a:t>BeautifulSoup</a:t>
            </a:r>
            <a:endParaRPr lang="en-US" sz="2187" dirty="0"/>
          </a:p>
        </p:txBody>
      </p:sp>
      <p:sp>
        <p:nvSpPr>
          <p:cNvPr id="14" name="Text 10"/>
          <p:cNvSpPr/>
          <p:nvPr/>
        </p:nvSpPr>
        <p:spPr>
          <a:xfrm>
            <a:off x="6259711" y="2734032"/>
            <a:ext cx="2833092" cy="444341"/>
          </a:xfrm>
          <a:prstGeom prst="rect">
            <a:avLst/>
          </a:prstGeom>
          <a:noFill/>
          <a:ln/>
        </p:spPr>
        <p:txBody>
          <a:bodyPr wrap="none" rtlCol="0" anchor="t"/>
          <a:lstStyle/>
          <a:p>
            <a:pPr algn="ctr" indent="0" marL="0">
              <a:lnSpc>
                <a:spcPts val="3499"/>
              </a:lnSpc>
              <a:buNone/>
            </a:pPr>
            <a:r>
              <a:rPr lang="en-US" sz="2187" dirty="0">
                <a:solidFill>
                  <a:srgbClr val="272525"/>
                </a:solidFill>
                <a:latin typeface="Montserrat" pitchFamily="34" charset="0"/>
                <a:ea typeface="Montserrat" pitchFamily="34" charset="-122"/>
                <a:cs typeface="Montserrat" pitchFamily="34" charset="-120"/>
              </a:rPr>
              <a:t>html5lib Parser</a:t>
            </a:r>
            <a:endParaRPr lang="en-US" sz="2187" dirty="0"/>
          </a:p>
        </p:txBody>
      </p:sp>
      <p:sp>
        <p:nvSpPr>
          <p:cNvPr id="15" name="Shape 11"/>
          <p:cNvSpPr/>
          <p:nvPr/>
        </p:nvSpPr>
        <p:spPr>
          <a:xfrm>
            <a:off x="9314974" y="2062043"/>
            <a:ext cx="499943" cy="499943"/>
          </a:xfrm>
          <a:prstGeom prst="roundRect">
            <a:avLst>
              <a:gd name="adj" fmla="val 26667"/>
            </a:avLst>
          </a:prstGeom>
          <a:solidFill>
            <a:srgbClr val="EEEFF5"/>
          </a:solidFill>
          <a:ln/>
        </p:spPr>
      </p:sp>
      <p:sp>
        <p:nvSpPr>
          <p:cNvPr id="16" name="Text 12"/>
          <p:cNvSpPr/>
          <p:nvPr/>
        </p:nvSpPr>
        <p:spPr>
          <a:xfrm>
            <a:off x="9473446" y="2103715"/>
            <a:ext cx="182880" cy="416481"/>
          </a:xfrm>
          <a:prstGeom prst="rect">
            <a:avLst/>
          </a:prstGeom>
          <a:noFill/>
          <a:ln/>
        </p:spPr>
        <p:txBody>
          <a:bodyPr wrap="none" rtlCol="0" anchor="t"/>
          <a:lstStyle/>
          <a:p>
            <a:pPr algn="ctr" indent="0" marL="0">
              <a:lnSpc>
                <a:spcPts val="3281"/>
              </a:lnSpc>
              <a:buNone/>
            </a:pPr>
            <a:r>
              <a:rPr lang="en-US" sz="2624" b="1" dirty="0">
                <a:solidFill>
                  <a:srgbClr val="396AF1"/>
                </a:solidFill>
                <a:latin typeface="Barlow" pitchFamily="34" charset="0"/>
                <a:ea typeface="Barlow" pitchFamily="34" charset="-122"/>
                <a:cs typeface="Barlow" pitchFamily="34" charset="-120"/>
              </a:rPr>
              <a:t>3</a:t>
            </a:r>
            <a:endParaRPr lang="en-US" sz="2624" dirty="0"/>
          </a:p>
        </p:txBody>
      </p:sp>
      <p:sp>
        <p:nvSpPr>
          <p:cNvPr id="17" name="Text 13"/>
          <p:cNvSpPr/>
          <p:nvPr/>
        </p:nvSpPr>
        <p:spPr>
          <a:xfrm>
            <a:off x="10037088" y="2089785"/>
            <a:ext cx="2833092" cy="888682"/>
          </a:xfrm>
          <a:prstGeom prst="rect">
            <a:avLst/>
          </a:prstGeom>
          <a:noFill/>
          <a:ln/>
        </p:spPr>
        <p:txBody>
          <a:bodyPr wrap="square" rtlCol="0" anchor="t"/>
          <a:lstStyle/>
          <a:p>
            <a:pPr indent="0" marL="0">
              <a:lnSpc>
                <a:spcPts val="3499"/>
              </a:lnSpc>
              <a:buNone/>
            </a:pPr>
            <a:r>
              <a:rPr lang="en-US" sz="2187" dirty="0">
                <a:solidFill>
                  <a:srgbClr val="272525"/>
                </a:solidFill>
                <a:latin typeface="Montserrat" pitchFamily="34" charset="0"/>
                <a:ea typeface="Montserrat" pitchFamily="34" charset="-122"/>
                <a:cs typeface="Montserrat" pitchFamily="34" charset="-120"/>
              </a:rPr>
              <a:t>Find launch info html table</a:t>
            </a:r>
            <a:endParaRPr lang="en-US" sz="2187" dirty="0"/>
          </a:p>
        </p:txBody>
      </p:sp>
      <p:sp>
        <p:nvSpPr>
          <p:cNvPr id="18" name="Shape 14"/>
          <p:cNvSpPr/>
          <p:nvPr/>
        </p:nvSpPr>
        <p:spPr>
          <a:xfrm>
            <a:off x="1760220" y="3622715"/>
            <a:ext cx="499943" cy="499943"/>
          </a:xfrm>
          <a:prstGeom prst="roundRect">
            <a:avLst>
              <a:gd name="adj" fmla="val 26667"/>
            </a:avLst>
          </a:prstGeom>
          <a:solidFill>
            <a:srgbClr val="EEEFF5"/>
          </a:solidFill>
          <a:ln/>
        </p:spPr>
      </p:sp>
      <p:sp>
        <p:nvSpPr>
          <p:cNvPr id="19" name="Text 15"/>
          <p:cNvSpPr/>
          <p:nvPr/>
        </p:nvSpPr>
        <p:spPr>
          <a:xfrm>
            <a:off x="1911072" y="3664387"/>
            <a:ext cx="198120" cy="416481"/>
          </a:xfrm>
          <a:prstGeom prst="rect">
            <a:avLst/>
          </a:prstGeom>
          <a:noFill/>
          <a:ln/>
        </p:spPr>
        <p:txBody>
          <a:bodyPr wrap="none" rtlCol="0" anchor="t"/>
          <a:lstStyle/>
          <a:p>
            <a:pPr algn="ctr" indent="0" marL="0">
              <a:lnSpc>
                <a:spcPts val="3281"/>
              </a:lnSpc>
              <a:buNone/>
            </a:pPr>
            <a:r>
              <a:rPr lang="en-US" sz="2624" b="1" dirty="0">
                <a:solidFill>
                  <a:srgbClr val="396AF1"/>
                </a:solidFill>
                <a:latin typeface="Barlow" pitchFamily="34" charset="0"/>
                <a:ea typeface="Barlow" pitchFamily="34" charset="-122"/>
                <a:cs typeface="Barlow" pitchFamily="34" charset="-120"/>
              </a:rPr>
              <a:t>4</a:t>
            </a:r>
            <a:endParaRPr lang="en-US" sz="2624" dirty="0"/>
          </a:p>
        </p:txBody>
      </p:sp>
      <p:sp>
        <p:nvSpPr>
          <p:cNvPr id="20" name="Text 16"/>
          <p:cNvSpPr/>
          <p:nvPr/>
        </p:nvSpPr>
        <p:spPr>
          <a:xfrm>
            <a:off x="2482334" y="3650456"/>
            <a:ext cx="2833092" cy="444341"/>
          </a:xfrm>
          <a:prstGeom prst="rect">
            <a:avLst/>
          </a:prstGeom>
          <a:noFill/>
          <a:ln/>
        </p:spPr>
        <p:txBody>
          <a:bodyPr wrap="none" rtlCol="0" anchor="t"/>
          <a:lstStyle/>
          <a:p>
            <a:pPr indent="0" marL="0">
              <a:lnSpc>
                <a:spcPts val="3499"/>
              </a:lnSpc>
              <a:buNone/>
            </a:pPr>
            <a:r>
              <a:rPr lang="en-US" sz="2187" dirty="0">
                <a:solidFill>
                  <a:srgbClr val="272525"/>
                </a:solidFill>
                <a:latin typeface="Montserrat" pitchFamily="34" charset="0"/>
                <a:ea typeface="Montserrat" pitchFamily="34" charset="-122"/>
                <a:cs typeface="Montserrat" pitchFamily="34" charset="-120"/>
              </a:rPr>
              <a:t>Create dictionary</a:t>
            </a:r>
            <a:endParaRPr lang="en-US" sz="2187" dirty="0"/>
          </a:p>
        </p:txBody>
      </p:sp>
      <p:sp>
        <p:nvSpPr>
          <p:cNvPr id="21" name="Shape 17"/>
          <p:cNvSpPr/>
          <p:nvPr/>
        </p:nvSpPr>
        <p:spPr>
          <a:xfrm>
            <a:off x="5537597" y="3622715"/>
            <a:ext cx="499943" cy="499943"/>
          </a:xfrm>
          <a:prstGeom prst="roundRect">
            <a:avLst>
              <a:gd name="adj" fmla="val 26667"/>
            </a:avLst>
          </a:prstGeom>
          <a:solidFill>
            <a:srgbClr val="EEEFF5"/>
          </a:solidFill>
          <a:ln/>
        </p:spPr>
      </p:sp>
      <p:sp>
        <p:nvSpPr>
          <p:cNvPr id="22" name="Text 18"/>
          <p:cNvSpPr/>
          <p:nvPr/>
        </p:nvSpPr>
        <p:spPr>
          <a:xfrm>
            <a:off x="5696069" y="3664387"/>
            <a:ext cx="182880" cy="416481"/>
          </a:xfrm>
          <a:prstGeom prst="rect">
            <a:avLst/>
          </a:prstGeom>
          <a:noFill/>
          <a:ln/>
        </p:spPr>
        <p:txBody>
          <a:bodyPr wrap="none" rtlCol="0" anchor="t"/>
          <a:lstStyle/>
          <a:p>
            <a:pPr algn="ctr" indent="0" marL="0">
              <a:lnSpc>
                <a:spcPts val="3281"/>
              </a:lnSpc>
              <a:buNone/>
            </a:pPr>
            <a:r>
              <a:rPr lang="en-US" sz="2624" b="1" dirty="0">
                <a:solidFill>
                  <a:srgbClr val="396AF1"/>
                </a:solidFill>
                <a:latin typeface="Barlow" pitchFamily="34" charset="0"/>
                <a:ea typeface="Barlow" pitchFamily="34" charset="-122"/>
                <a:cs typeface="Barlow" pitchFamily="34" charset="-120"/>
              </a:rPr>
              <a:t>5</a:t>
            </a:r>
            <a:endParaRPr lang="en-US" sz="2624" dirty="0"/>
          </a:p>
        </p:txBody>
      </p:sp>
      <p:sp>
        <p:nvSpPr>
          <p:cNvPr id="23" name="Text 19"/>
          <p:cNvSpPr/>
          <p:nvPr/>
        </p:nvSpPr>
        <p:spPr>
          <a:xfrm>
            <a:off x="6259711" y="3650456"/>
            <a:ext cx="2833092" cy="1777365"/>
          </a:xfrm>
          <a:prstGeom prst="rect">
            <a:avLst/>
          </a:prstGeom>
          <a:noFill/>
          <a:ln/>
        </p:spPr>
        <p:txBody>
          <a:bodyPr wrap="square" rtlCol="0" anchor="t"/>
          <a:lstStyle/>
          <a:p>
            <a:pPr indent="0" marL="0">
              <a:lnSpc>
                <a:spcPts val="3499"/>
              </a:lnSpc>
              <a:buNone/>
            </a:pPr>
            <a:r>
              <a:rPr lang="en-US" sz="2187" dirty="0">
                <a:solidFill>
                  <a:srgbClr val="272525"/>
                </a:solidFill>
                <a:latin typeface="Montserrat" pitchFamily="34" charset="0"/>
                <a:ea typeface="Montserrat" pitchFamily="34" charset="-122"/>
                <a:cs typeface="Montserrat" pitchFamily="34" charset="-120"/>
              </a:rPr>
              <a:t>Iterate through table cells to extract data to the dictionary</a:t>
            </a:r>
            <a:endParaRPr lang="en-US" sz="2187" dirty="0"/>
          </a:p>
        </p:txBody>
      </p:sp>
      <p:sp>
        <p:nvSpPr>
          <p:cNvPr id="24" name="Shape 20"/>
          <p:cNvSpPr/>
          <p:nvPr/>
        </p:nvSpPr>
        <p:spPr>
          <a:xfrm>
            <a:off x="9314974" y="3622715"/>
            <a:ext cx="499943" cy="499943"/>
          </a:xfrm>
          <a:prstGeom prst="roundRect">
            <a:avLst>
              <a:gd name="adj" fmla="val 26667"/>
            </a:avLst>
          </a:prstGeom>
          <a:solidFill>
            <a:srgbClr val="EEEFF5"/>
          </a:solidFill>
          <a:ln/>
        </p:spPr>
      </p:sp>
      <p:sp>
        <p:nvSpPr>
          <p:cNvPr id="25" name="Text 21"/>
          <p:cNvSpPr/>
          <p:nvPr/>
        </p:nvSpPr>
        <p:spPr>
          <a:xfrm>
            <a:off x="9477256" y="3664387"/>
            <a:ext cx="175260" cy="416481"/>
          </a:xfrm>
          <a:prstGeom prst="rect">
            <a:avLst/>
          </a:prstGeom>
          <a:noFill/>
          <a:ln/>
        </p:spPr>
        <p:txBody>
          <a:bodyPr wrap="none" rtlCol="0" anchor="t"/>
          <a:lstStyle/>
          <a:p>
            <a:pPr algn="ctr" indent="0" marL="0">
              <a:lnSpc>
                <a:spcPts val="3281"/>
              </a:lnSpc>
              <a:buNone/>
            </a:pPr>
            <a:r>
              <a:rPr lang="en-US" sz="2624" b="1" dirty="0">
                <a:solidFill>
                  <a:srgbClr val="396AF1"/>
                </a:solidFill>
                <a:latin typeface="Barlow" pitchFamily="34" charset="0"/>
                <a:ea typeface="Barlow" pitchFamily="34" charset="-122"/>
                <a:cs typeface="Barlow" pitchFamily="34" charset="-120"/>
              </a:rPr>
              <a:t>6</a:t>
            </a:r>
            <a:endParaRPr lang="en-US" sz="2624" dirty="0"/>
          </a:p>
        </p:txBody>
      </p:sp>
      <p:sp>
        <p:nvSpPr>
          <p:cNvPr id="26" name="Text 22"/>
          <p:cNvSpPr/>
          <p:nvPr/>
        </p:nvSpPr>
        <p:spPr>
          <a:xfrm>
            <a:off x="10037088" y="3650456"/>
            <a:ext cx="2833092" cy="888682"/>
          </a:xfrm>
          <a:prstGeom prst="rect">
            <a:avLst/>
          </a:prstGeom>
          <a:noFill/>
          <a:ln/>
        </p:spPr>
        <p:txBody>
          <a:bodyPr wrap="square" rtlCol="0" anchor="t"/>
          <a:lstStyle/>
          <a:p>
            <a:pPr indent="0" marL="0">
              <a:lnSpc>
                <a:spcPts val="3499"/>
              </a:lnSpc>
              <a:buNone/>
            </a:pPr>
            <a:r>
              <a:rPr lang="en-US" sz="2187" dirty="0">
                <a:solidFill>
                  <a:srgbClr val="272525"/>
                </a:solidFill>
                <a:latin typeface="Montserrat" pitchFamily="34" charset="0"/>
                <a:ea typeface="Montserrat" pitchFamily="34" charset="-122"/>
                <a:cs typeface="Montserrat" pitchFamily="34" charset="-120"/>
              </a:rPr>
              <a:t>Cast dictionary to DataFrame</a:t>
            </a:r>
            <a:endParaRPr lang="en-US" sz="2187" dirty="0"/>
          </a:p>
        </p:txBody>
      </p:sp>
      <p:sp>
        <p:nvSpPr>
          <p:cNvPr id="27" name="Text 23"/>
          <p:cNvSpPr/>
          <p:nvPr/>
        </p:nvSpPr>
        <p:spPr>
          <a:xfrm>
            <a:off x="1760220" y="5677733"/>
            <a:ext cx="11109960" cy="355402"/>
          </a:xfrm>
          <a:prstGeom prst="rect">
            <a:avLst/>
          </a:prstGeom>
          <a:noFill/>
          <a:ln/>
        </p:spPr>
        <p:txBody>
          <a:bodyPr wrap="non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GitHub repo:</a:t>
            </a:r>
            <a:endParaRPr lang="en-US" sz="1750" dirty="0"/>
          </a:p>
        </p:txBody>
      </p:sp>
      <p:pic>
        <p:nvPicPr>
          <p:cNvPr id="28" name="Image 2" descr="preencoded.png">
            <a:hlinkClick r:id="rId4" tooltip=""/>
          </p:cNvPr>
          <p:cNvPicPr>
            <a:picLocks noChangeAspect="1"/>
          </p:cNvPicPr>
          <p:nvPr/>
        </p:nvPicPr>
        <p:blipFill>
          <a:blip r:embed="rId3"/>
          <a:stretch>
            <a:fillRect/>
          </a:stretch>
        </p:blipFill>
        <p:spPr>
          <a:xfrm>
            <a:off x="1760220" y="6283047"/>
            <a:ext cx="11109960" cy="1134308"/>
          </a:xfrm>
          <a:prstGeom prst="rect">
            <a:avLst/>
          </a:prstGeom>
        </p:spPr>
      </p:pic>
      <p:pic>
        <p:nvPicPr>
          <p:cNvPr id="29" name="Image 3"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1760220" y="1067991"/>
            <a:ext cx="4443889" cy="694373"/>
          </a:xfrm>
          <a:prstGeom prst="rect">
            <a:avLst/>
          </a:prstGeom>
          <a:noFill/>
          <a:ln/>
        </p:spPr>
        <p:txBody>
          <a:bodyPr wrap="non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Data Wrangling</a:t>
            </a:r>
            <a:endParaRPr lang="en-US" sz="4374" dirty="0"/>
          </a:p>
        </p:txBody>
      </p:sp>
      <p:sp>
        <p:nvSpPr>
          <p:cNvPr id="7" name="Text 3"/>
          <p:cNvSpPr/>
          <p:nvPr/>
        </p:nvSpPr>
        <p:spPr>
          <a:xfrm>
            <a:off x="1760220" y="2095619"/>
            <a:ext cx="11109960" cy="710803"/>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Generate a training label for landing outcomes, assigning a value of 1 for success and 0 for failure. The Outcome column encompasses two elements: 'Mission Outcome' and 'Landing Location.'</a:t>
            </a:r>
            <a:endParaRPr lang="en-US" sz="1750" dirty="0"/>
          </a:p>
        </p:txBody>
      </p:sp>
      <p:sp>
        <p:nvSpPr>
          <p:cNvPr id="8" name="Text 4"/>
          <p:cNvSpPr/>
          <p:nvPr/>
        </p:nvSpPr>
        <p:spPr>
          <a:xfrm>
            <a:off x="1760220" y="3056334"/>
            <a:ext cx="11109960" cy="710803"/>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Introduce a new training label column called 'class,' assigning a value of 1 if 'Mission Outcome' is True and 0 otherwise. Implement the following value mapping:</a:t>
            </a:r>
            <a:endParaRPr lang="en-US" sz="1750" dirty="0"/>
          </a:p>
        </p:txBody>
      </p:sp>
      <p:sp>
        <p:nvSpPr>
          <p:cNvPr id="9" name="Text 5"/>
          <p:cNvSpPr/>
          <p:nvPr/>
        </p:nvSpPr>
        <p:spPr>
          <a:xfrm>
            <a:off x="2115622" y="4017050"/>
            <a:ext cx="10754558"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Montserrat" pitchFamily="34" charset="0"/>
                <a:ea typeface="Montserrat" pitchFamily="34" charset="-122"/>
                <a:cs typeface="Montserrat" pitchFamily="34" charset="-120"/>
              </a:rPr>
              <a:t>True ASDS, True RTLS, &amp; True Ocean → set to 1</a:t>
            </a:r>
            <a:endParaRPr lang="en-US" sz="1750" dirty="0"/>
          </a:p>
        </p:txBody>
      </p:sp>
      <p:sp>
        <p:nvSpPr>
          <p:cNvPr id="10" name="Text 6"/>
          <p:cNvSpPr/>
          <p:nvPr/>
        </p:nvSpPr>
        <p:spPr>
          <a:xfrm>
            <a:off x="2115622" y="4461272"/>
            <a:ext cx="10754558"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Montserrat" pitchFamily="34" charset="0"/>
                <a:ea typeface="Montserrat" pitchFamily="34" charset="-122"/>
                <a:cs typeface="Montserrat" pitchFamily="34" charset="-120"/>
              </a:rPr>
              <a:t>None None, False ASDS, None ASDS, False Ocean, False RTLS → set to 0</a:t>
            </a:r>
            <a:endParaRPr lang="en-US" sz="1750" dirty="0"/>
          </a:p>
        </p:txBody>
      </p:sp>
      <p:sp>
        <p:nvSpPr>
          <p:cNvPr id="11" name="Text 7"/>
          <p:cNvSpPr/>
          <p:nvPr/>
        </p:nvSpPr>
        <p:spPr>
          <a:xfrm>
            <a:off x="1760220" y="5066586"/>
            <a:ext cx="11109960" cy="710803"/>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
</a:t>
            </a:r>
            <a:pPr indent="0" marL="0">
              <a:lnSpc>
                <a:spcPts val="2799"/>
              </a:lnSpc>
              <a:buNone/>
            </a:pPr>
            <a:r>
              <a:rPr lang="en-US" sz="1750" b="1" dirty="0">
                <a:solidFill>
                  <a:srgbClr val="272525"/>
                </a:solidFill>
                <a:latin typeface="Montserrat" pitchFamily="34" charset="0"/>
                <a:ea typeface="Montserrat" pitchFamily="34" charset="-122"/>
                <a:cs typeface="Montserrat" pitchFamily="34" charset="-120"/>
              </a:rPr>
              <a:t>GitHub repo:</a:t>
            </a:r>
            <a:endParaRPr lang="en-US" sz="1750" dirty="0"/>
          </a:p>
        </p:txBody>
      </p:sp>
      <p:pic>
        <p:nvPicPr>
          <p:cNvPr id="12" name="Image 2" descr="preencoded.png">
            <a:hlinkClick r:id="rId4" tooltip=""/>
          </p:cNvPr>
          <p:cNvPicPr>
            <a:picLocks noChangeAspect="1"/>
          </p:cNvPicPr>
          <p:nvPr/>
        </p:nvPicPr>
        <p:blipFill>
          <a:blip r:embed="rId3"/>
          <a:stretch>
            <a:fillRect/>
          </a:stretch>
        </p:blipFill>
        <p:spPr>
          <a:xfrm>
            <a:off x="1760220" y="6027301"/>
            <a:ext cx="11109960" cy="1134308"/>
          </a:xfrm>
          <a:prstGeom prst="rect">
            <a:avLst/>
          </a:prstGeom>
        </p:spPr>
      </p:pic>
      <p:pic>
        <p:nvPicPr>
          <p:cNvPr id="13" name="Image 3"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2807732" y="496253"/>
            <a:ext cx="5440680" cy="563404"/>
          </a:xfrm>
          <a:prstGeom prst="rect">
            <a:avLst/>
          </a:prstGeom>
          <a:noFill/>
          <a:ln/>
        </p:spPr>
        <p:txBody>
          <a:bodyPr wrap="none" rtlCol="0" anchor="t"/>
          <a:lstStyle/>
          <a:p>
            <a:pPr indent="0" marL="0">
              <a:lnSpc>
                <a:spcPts val="4436"/>
              </a:lnSpc>
              <a:buNone/>
            </a:pPr>
            <a:r>
              <a:rPr lang="en-US" sz="3549" b="1" dirty="0">
                <a:solidFill>
                  <a:srgbClr val="396AF1"/>
                </a:solidFill>
                <a:latin typeface="Barlow" pitchFamily="34" charset="0"/>
                <a:ea typeface="Barlow" pitchFamily="34" charset="-122"/>
                <a:cs typeface="Barlow" pitchFamily="34" charset="-120"/>
              </a:rPr>
              <a:t>EDA with Data Visualization</a:t>
            </a:r>
            <a:endParaRPr lang="en-US" sz="3549" dirty="0"/>
          </a:p>
        </p:txBody>
      </p:sp>
      <p:sp>
        <p:nvSpPr>
          <p:cNvPr id="7" name="Text 3"/>
          <p:cNvSpPr/>
          <p:nvPr/>
        </p:nvSpPr>
        <p:spPr>
          <a:xfrm>
            <a:off x="2807732" y="1330047"/>
            <a:ext cx="9014817" cy="576739"/>
          </a:xfrm>
          <a:prstGeom prst="rect">
            <a:avLst/>
          </a:prstGeom>
          <a:noFill/>
          <a:ln/>
        </p:spPr>
        <p:txBody>
          <a:bodyPr wrap="square" rtlCol="0" anchor="t"/>
          <a:lstStyle/>
          <a:p>
            <a:pPr indent="0" marL="0">
              <a:lnSpc>
                <a:spcPts val="2271"/>
              </a:lnSpc>
              <a:buNone/>
            </a:pPr>
            <a:r>
              <a:rPr lang="en-US" sz="1420" dirty="0">
                <a:solidFill>
                  <a:srgbClr val="272525"/>
                </a:solidFill>
                <a:latin typeface="Montserrat" pitchFamily="34" charset="0"/>
                <a:ea typeface="Montserrat" pitchFamily="34" charset="-122"/>
                <a:cs typeface="Montserrat" pitchFamily="34" charset="-120"/>
              </a:rPr>
              <a:t>Conducted Exploratory Data Analysis (EDA) on key variables including Flight Number, Payload Mass, Launch Site, Orbit, Class, and Year.</a:t>
            </a:r>
            <a:endParaRPr lang="en-US" sz="1420" dirty="0"/>
          </a:p>
        </p:txBody>
      </p:sp>
      <p:sp>
        <p:nvSpPr>
          <p:cNvPr id="8" name="Text 4"/>
          <p:cNvSpPr/>
          <p:nvPr/>
        </p:nvSpPr>
        <p:spPr>
          <a:xfrm>
            <a:off x="2807732" y="2109549"/>
            <a:ext cx="9014817" cy="288369"/>
          </a:xfrm>
          <a:prstGeom prst="rect">
            <a:avLst/>
          </a:prstGeom>
          <a:noFill/>
          <a:ln/>
        </p:spPr>
        <p:txBody>
          <a:bodyPr wrap="none" rtlCol="0" anchor="t"/>
          <a:lstStyle/>
          <a:p>
            <a:pPr indent="0" marL="0">
              <a:lnSpc>
                <a:spcPts val="2271"/>
              </a:lnSpc>
              <a:buNone/>
            </a:pPr>
            <a:r>
              <a:rPr lang="en-US" sz="1420" dirty="0">
                <a:solidFill>
                  <a:srgbClr val="272525"/>
                </a:solidFill>
                <a:latin typeface="Montserrat" pitchFamily="34" charset="0"/>
                <a:ea typeface="Montserrat" pitchFamily="34" charset="-122"/>
                <a:cs typeface="Montserrat" pitchFamily="34" charset="-120"/>
              </a:rPr>
              <a:t>Utilized the following plots for analysis:</a:t>
            </a:r>
            <a:endParaRPr lang="en-US" sz="1420" dirty="0"/>
          </a:p>
        </p:txBody>
      </p:sp>
      <p:sp>
        <p:nvSpPr>
          <p:cNvPr id="9" name="Text 5"/>
          <p:cNvSpPr/>
          <p:nvPr/>
        </p:nvSpPr>
        <p:spPr>
          <a:xfrm>
            <a:off x="3096101" y="2600682"/>
            <a:ext cx="8726448" cy="288369"/>
          </a:xfrm>
          <a:prstGeom prst="rect">
            <a:avLst/>
          </a:prstGeom>
          <a:noFill/>
          <a:ln/>
        </p:spPr>
        <p:txBody>
          <a:bodyPr wrap="none" rtlCol="0" anchor="t"/>
          <a:lstStyle/>
          <a:p>
            <a:pPr algn="l" marL="342900" indent="-342900">
              <a:lnSpc>
                <a:spcPts val="2271"/>
              </a:lnSpc>
              <a:buSzPct val="100000"/>
              <a:buChar char="•"/>
            </a:pPr>
            <a:r>
              <a:rPr lang="en-US" sz="1420" dirty="0">
                <a:solidFill>
                  <a:srgbClr val="272525"/>
                </a:solidFill>
                <a:latin typeface="Montserrat" pitchFamily="34" charset="0"/>
                <a:ea typeface="Montserrat" pitchFamily="34" charset="-122"/>
                <a:cs typeface="Montserrat" pitchFamily="34" charset="-120"/>
              </a:rPr>
              <a:t>Flight Number vs. Payload Mass</a:t>
            </a:r>
            <a:endParaRPr lang="en-US" sz="1420" dirty="0"/>
          </a:p>
        </p:txBody>
      </p:sp>
      <p:sp>
        <p:nvSpPr>
          <p:cNvPr id="10" name="Text 6"/>
          <p:cNvSpPr/>
          <p:nvPr/>
        </p:nvSpPr>
        <p:spPr>
          <a:xfrm>
            <a:off x="3096101" y="2961084"/>
            <a:ext cx="8726448" cy="288369"/>
          </a:xfrm>
          <a:prstGeom prst="rect">
            <a:avLst/>
          </a:prstGeom>
          <a:noFill/>
          <a:ln/>
        </p:spPr>
        <p:txBody>
          <a:bodyPr wrap="none" rtlCol="0" anchor="t"/>
          <a:lstStyle/>
          <a:p>
            <a:pPr algn="l" marL="342900" indent="-342900">
              <a:lnSpc>
                <a:spcPts val="2271"/>
              </a:lnSpc>
              <a:buSzPct val="100000"/>
              <a:buChar char="•"/>
            </a:pPr>
            <a:r>
              <a:rPr lang="en-US" sz="1420" dirty="0">
                <a:solidFill>
                  <a:srgbClr val="272525"/>
                </a:solidFill>
                <a:latin typeface="Montserrat" pitchFamily="34" charset="0"/>
                <a:ea typeface="Montserrat" pitchFamily="34" charset="-122"/>
                <a:cs typeface="Montserrat" pitchFamily="34" charset="-120"/>
              </a:rPr>
              <a:t>Flight Number vs. Launch Site</a:t>
            </a:r>
            <a:endParaRPr lang="en-US" sz="1420" dirty="0"/>
          </a:p>
        </p:txBody>
      </p:sp>
      <p:sp>
        <p:nvSpPr>
          <p:cNvPr id="11" name="Text 7"/>
          <p:cNvSpPr/>
          <p:nvPr/>
        </p:nvSpPr>
        <p:spPr>
          <a:xfrm>
            <a:off x="3096101" y="3321487"/>
            <a:ext cx="8726448" cy="288369"/>
          </a:xfrm>
          <a:prstGeom prst="rect">
            <a:avLst/>
          </a:prstGeom>
          <a:noFill/>
          <a:ln/>
        </p:spPr>
        <p:txBody>
          <a:bodyPr wrap="none" rtlCol="0" anchor="t"/>
          <a:lstStyle/>
          <a:p>
            <a:pPr algn="l" marL="342900" indent="-342900">
              <a:lnSpc>
                <a:spcPts val="2271"/>
              </a:lnSpc>
              <a:buSzPct val="100000"/>
              <a:buChar char="•"/>
            </a:pPr>
            <a:r>
              <a:rPr lang="en-US" sz="1420" dirty="0">
                <a:solidFill>
                  <a:srgbClr val="272525"/>
                </a:solidFill>
                <a:latin typeface="Montserrat" pitchFamily="34" charset="0"/>
                <a:ea typeface="Montserrat" pitchFamily="34" charset="-122"/>
                <a:cs typeface="Montserrat" pitchFamily="34" charset="-120"/>
              </a:rPr>
              <a:t>Payload Mass vs. Launch Site</a:t>
            </a:r>
            <a:endParaRPr lang="en-US" sz="1420" dirty="0"/>
          </a:p>
        </p:txBody>
      </p:sp>
      <p:sp>
        <p:nvSpPr>
          <p:cNvPr id="12" name="Text 8"/>
          <p:cNvSpPr/>
          <p:nvPr/>
        </p:nvSpPr>
        <p:spPr>
          <a:xfrm>
            <a:off x="3096101" y="3681889"/>
            <a:ext cx="8726448" cy="288369"/>
          </a:xfrm>
          <a:prstGeom prst="rect">
            <a:avLst/>
          </a:prstGeom>
          <a:noFill/>
          <a:ln/>
        </p:spPr>
        <p:txBody>
          <a:bodyPr wrap="none" rtlCol="0" anchor="t"/>
          <a:lstStyle/>
          <a:p>
            <a:pPr algn="l" marL="342900" indent="-342900">
              <a:lnSpc>
                <a:spcPts val="2271"/>
              </a:lnSpc>
              <a:buSzPct val="100000"/>
              <a:buChar char="•"/>
            </a:pPr>
            <a:r>
              <a:rPr lang="en-US" sz="1420" dirty="0">
                <a:solidFill>
                  <a:srgbClr val="272525"/>
                </a:solidFill>
                <a:latin typeface="Montserrat" pitchFamily="34" charset="0"/>
                <a:ea typeface="Montserrat" pitchFamily="34" charset="-122"/>
                <a:cs typeface="Montserrat" pitchFamily="34" charset="-120"/>
              </a:rPr>
              <a:t>Orbit vs. Success Rate</a:t>
            </a:r>
            <a:endParaRPr lang="en-US" sz="1420" dirty="0"/>
          </a:p>
        </p:txBody>
      </p:sp>
      <p:sp>
        <p:nvSpPr>
          <p:cNvPr id="13" name="Text 9"/>
          <p:cNvSpPr/>
          <p:nvPr/>
        </p:nvSpPr>
        <p:spPr>
          <a:xfrm>
            <a:off x="3096101" y="4042291"/>
            <a:ext cx="8726448" cy="288369"/>
          </a:xfrm>
          <a:prstGeom prst="rect">
            <a:avLst/>
          </a:prstGeom>
          <a:noFill/>
          <a:ln/>
        </p:spPr>
        <p:txBody>
          <a:bodyPr wrap="none" rtlCol="0" anchor="t"/>
          <a:lstStyle/>
          <a:p>
            <a:pPr algn="l" marL="342900" indent="-342900">
              <a:lnSpc>
                <a:spcPts val="2271"/>
              </a:lnSpc>
              <a:buSzPct val="100000"/>
              <a:buChar char="•"/>
            </a:pPr>
            <a:r>
              <a:rPr lang="en-US" sz="1420" dirty="0">
                <a:solidFill>
                  <a:srgbClr val="272525"/>
                </a:solidFill>
                <a:latin typeface="Montserrat" pitchFamily="34" charset="0"/>
                <a:ea typeface="Montserrat" pitchFamily="34" charset="-122"/>
                <a:cs typeface="Montserrat" pitchFamily="34" charset="-120"/>
              </a:rPr>
              <a:t>Flight Number vs. Orbit</a:t>
            </a:r>
            <a:endParaRPr lang="en-US" sz="1420" dirty="0"/>
          </a:p>
        </p:txBody>
      </p:sp>
      <p:sp>
        <p:nvSpPr>
          <p:cNvPr id="14" name="Text 10"/>
          <p:cNvSpPr/>
          <p:nvPr/>
        </p:nvSpPr>
        <p:spPr>
          <a:xfrm>
            <a:off x="3096101" y="4402693"/>
            <a:ext cx="8726448" cy="288369"/>
          </a:xfrm>
          <a:prstGeom prst="rect">
            <a:avLst/>
          </a:prstGeom>
          <a:noFill/>
          <a:ln/>
        </p:spPr>
        <p:txBody>
          <a:bodyPr wrap="none" rtlCol="0" anchor="t"/>
          <a:lstStyle/>
          <a:p>
            <a:pPr algn="l" marL="342900" indent="-342900">
              <a:lnSpc>
                <a:spcPts val="2271"/>
              </a:lnSpc>
              <a:buSzPct val="100000"/>
              <a:buChar char="•"/>
            </a:pPr>
            <a:r>
              <a:rPr lang="en-US" sz="1420" dirty="0">
                <a:solidFill>
                  <a:srgbClr val="272525"/>
                </a:solidFill>
                <a:latin typeface="Montserrat" pitchFamily="34" charset="0"/>
                <a:ea typeface="Montserrat" pitchFamily="34" charset="-122"/>
                <a:cs typeface="Montserrat" pitchFamily="34" charset="-120"/>
              </a:rPr>
              <a:t>Payload vs. Orbit</a:t>
            </a:r>
            <a:endParaRPr lang="en-US" sz="1420" dirty="0"/>
          </a:p>
        </p:txBody>
      </p:sp>
      <p:sp>
        <p:nvSpPr>
          <p:cNvPr id="15" name="Text 11"/>
          <p:cNvSpPr/>
          <p:nvPr/>
        </p:nvSpPr>
        <p:spPr>
          <a:xfrm>
            <a:off x="3096101" y="4763095"/>
            <a:ext cx="8726448" cy="288369"/>
          </a:xfrm>
          <a:prstGeom prst="rect">
            <a:avLst/>
          </a:prstGeom>
          <a:noFill/>
          <a:ln/>
        </p:spPr>
        <p:txBody>
          <a:bodyPr wrap="none" rtlCol="0" anchor="t"/>
          <a:lstStyle/>
          <a:p>
            <a:pPr algn="l" marL="342900" indent="-342900">
              <a:lnSpc>
                <a:spcPts val="2271"/>
              </a:lnSpc>
              <a:buSzPct val="100000"/>
              <a:buChar char="•"/>
            </a:pPr>
            <a:r>
              <a:rPr lang="en-US" sz="1420" dirty="0">
                <a:solidFill>
                  <a:srgbClr val="272525"/>
                </a:solidFill>
                <a:latin typeface="Montserrat" pitchFamily="34" charset="0"/>
                <a:ea typeface="Montserrat" pitchFamily="34" charset="-122"/>
                <a:cs typeface="Montserrat" pitchFamily="34" charset="-120"/>
              </a:rPr>
              <a:t>Success Yearly Trend</a:t>
            </a:r>
            <a:endParaRPr lang="en-US" sz="1420" dirty="0"/>
          </a:p>
        </p:txBody>
      </p:sp>
      <p:sp>
        <p:nvSpPr>
          <p:cNvPr id="16" name="Text 12"/>
          <p:cNvSpPr/>
          <p:nvPr/>
        </p:nvSpPr>
        <p:spPr>
          <a:xfrm>
            <a:off x="2807732" y="5254228"/>
            <a:ext cx="9014817" cy="865108"/>
          </a:xfrm>
          <a:prstGeom prst="rect">
            <a:avLst/>
          </a:prstGeom>
          <a:noFill/>
          <a:ln/>
        </p:spPr>
        <p:txBody>
          <a:bodyPr wrap="square" rtlCol="0" anchor="t"/>
          <a:lstStyle/>
          <a:p>
            <a:pPr indent="0" marL="0">
              <a:lnSpc>
                <a:spcPts val="2271"/>
              </a:lnSpc>
              <a:buNone/>
            </a:pPr>
            <a:r>
              <a:rPr lang="en-US" sz="1420" dirty="0">
                <a:solidFill>
                  <a:srgbClr val="272525"/>
                </a:solidFill>
                <a:latin typeface="Montserrat" pitchFamily="34" charset="0"/>
                <a:ea typeface="Montserrat" pitchFamily="34" charset="-122"/>
                <a:cs typeface="Montserrat" pitchFamily="34" charset="-120"/>
              </a:rPr>
              <a:t>Employed scatter plots, line charts, and bar plots to discern relationships between variables. This analysis aimed to identify existing connections that could be utilized in training the machine learning model.</a:t>
            </a:r>
            <a:endParaRPr lang="en-US" sz="1420" dirty="0"/>
          </a:p>
        </p:txBody>
      </p:sp>
      <p:sp>
        <p:nvSpPr>
          <p:cNvPr id="17" name="Text 13"/>
          <p:cNvSpPr/>
          <p:nvPr/>
        </p:nvSpPr>
        <p:spPr>
          <a:xfrm>
            <a:off x="2807732" y="6322100"/>
            <a:ext cx="9014817" cy="288369"/>
          </a:xfrm>
          <a:prstGeom prst="rect">
            <a:avLst/>
          </a:prstGeom>
          <a:noFill/>
          <a:ln/>
        </p:spPr>
        <p:txBody>
          <a:bodyPr wrap="none" rtlCol="0" anchor="t"/>
          <a:lstStyle/>
          <a:p>
            <a:pPr indent="0" marL="0">
              <a:lnSpc>
                <a:spcPts val="2271"/>
              </a:lnSpc>
              <a:buNone/>
            </a:pPr>
            <a:r>
              <a:rPr lang="en-US" sz="1420" b="1" dirty="0">
                <a:solidFill>
                  <a:srgbClr val="272525"/>
                </a:solidFill>
                <a:latin typeface="Montserrat" pitchFamily="34" charset="0"/>
                <a:ea typeface="Montserrat" pitchFamily="34" charset="-122"/>
                <a:cs typeface="Montserrat" pitchFamily="34" charset="-120"/>
              </a:rPr>
              <a:t>GitHub repo: </a:t>
            </a:r>
            <a:endParaRPr lang="en-US" sz="1420" dirty="0"/>
          </a:p>
        </p:txBody>
      </p:sp>
      <p:pic>
        <p:nvPicPr>
          <p:cNvPr id="18" name="Image 2" descr="preencoded.png">
            <a:hlinkClick r:id="rId4" tooltip=""/>
          </p:cNvPr>
          <p:cNvPicPr>
            <a:picLocks noChangeAspect="1"/>
          </p:cNvPicPr>
          <p:nvPr/>
        </p:nvPicPr>
        <p:blipFill>
          <a:blip r:embed="rId3"/>
          <a:stretch>
            <a:fillRect/>
          </a:stretch>
        </p:blipFill>
        <p:spPr>
          <a:xfrm>
            <a:off x="2807732" y="6813232"/>
            <a:ext cx="9014817" cy="920115"/>
          </a:xfrm>
          <a:prstGeom prst="rect">
            <a:avLst/>
          </a:prstGeom>
        </p:spPr>
      </p:pic>
      <p:pic>
        <p:nvPicPr>
          <p:cNvPr id="19" name="Image 3"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433"/>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30433"/>
          </a:xfrm>
          <a:prstGeom prst="rect">
            <a:avLst/>
          </a:prstGeom>
        </p:spPr>
      </p:pic>
      <p:sp>
        <p:nvSpPr>
          <p:cNvPr id="5" name="Shape 1"/>
          <p:cNvSpPr/>
          <p:nvPr/>
        </p:nvSpPr>
        <p:spPr>
          <a:xfrm>
            <a:off x="0" y="0"/>
            <a:ext cx="14630400" cy="8230433"/>
          </a:xfrm>
          <a:prstGeom prst="rect">
            <a:avLst/>
          </a:prstGeom>
          <a:solidFill>
            <a:srgbClr val="EEEFF5">
              <a:alpha val="85000"/>
            </a:srgbClr>
          </a:solidFill>
          <a:ln/>
        </p:spPr>
      </p:sp>
      <p:sp>
        <p:nvSpPr>
          <p:cNvPr id="6" name="Text 2"/>
          <p:cNvSpPr/>
          <p:nvPr/>
        </p:nvSpPr>
        <p:spPr>
          <a:xfrm>
            <a:off x="2323981" y="548997"/>
            <a:ext cx="6057900" cy="623887"/>
          </a:xfrm>
          <a:prstGeom prst="rect">
            <a:avLst/>
          </a:prstGeom>
          <a:noFill/>
          <a:ln/>
        </p:spPr>
        <p:txBody>
          <a:bodyPr wrap="none" rtlCol="0" anchor="t"/>
          <a:lstStyle/>
          <a:p>
            <a:pPr indent="0" marL="0">
              <a:lnSpc>
                <a:spcPts val="4913"/>
              </a:lnSpc>
              <a:buNone/>
            </a:pPr>
            <a:r>
              <a:rPr lang="en-US" sz="3930" b="1" dirty="0">
                <a:solidFill>
                  <a:srgbClr val="396AF1"/>
                </a:solidFill>
                <a:latin typeface="Barlow" pitchFamily="34" charset="0"/>
                <a:ea typeface="Barlow" pitchFamily="34" charset="-122"/>
                <a:cs typeface="Barlow" pitchFamily="34" charset="-120"/>
              </a:rPr>
              <a:t>EDA with Data Visualization</a:t>
            </a:r>
            <a:endParaRPr lang="en-US" sz="3930" dirty="0"/>
          </a:p>
        </p:txBody>
      </p:sp>
      <p:pic>
        <p:nvPicPr>
          <p:cNvPr id="7" name="Image 2" descr="preencoded.png">    </p:cNvPr>
          <p:cNvPicPr>
            <a:picLocks noChangeAspect="1"/>
          </p:cNvPicPr>
          <p:nvPr/>
        </p:nvPicPr>
        <p:blipFill>
          <a:blip r:embed="rId3"/>
          <a:stretch>
            <a:fillRect/>
          </a:stretch>
        </p:blipFill>
        <p:spPr>
          <a:xfrm>
            <a:off x="3092053" y="1601748"/>
            <a:ext cx="4160401" cy="2595324"/>
          </a:xfrm>
          <a:prstGeom prst="rect">
            <a:avLst/>
          </a:prstGeom>
        </p:spPr>
      </p:pic>
      <p:pic>
        <p:nvPicPr>
          <p:cNvPr id="8" name="Image 3" descr="preencoded.png">    </p:cNvPr>
          <p:cNvPicPr>
            <a:picLocks noChangeAspect="1"/>
          </p:cNvPicPr>
          <p:nvPr/>
        </p:nvPicPr>
        <p:blipFill>
          <a:blip r:embed="rId4"/>
          <a:stretch>
            <a:fillRect/>
          </a:stretch>
        </p:blipFill>
        <p:spPr>
          <a:xfrm>
            <a:off x="7412117" y="1601748"/>
            <a:ext cx="3958828" cy="2595324"/>
          </a:xfrm>
          <a:prstGeom prst="rect">
            <a:avLst/>
          </a:prstGeom>
        </p:spPr>
      </p:pic>
      <p:sp>
        <p:nvSpPr>
          <p:cNvPr id="9" name="Text 3"/>
          <p:cNvSpPr/>
          <p:nvPr/>
        </p:nvSpPr>
        <p:spPr>
          <a:xfrm>
            <a:off x="2323981" y="4551045"/>
            <a:ext cx="9982319" cy="319445"/>
          </a:xfrm>
          <a:prstGeom prst="rect">
            <a:avLst/>
          </a:prstGeom>
          <a:noFill/>
          <a:ln/>
        </p:spPr>
        <p:txBody>
          <a:bodyPr wrap="none" rtlCol="0" anchor="t"/>
          <a:lstStyle/>
          <a:p>
            <a:pPr algn="l" indent="0" marL="0">
              <a:lnSpc>
                <a:spcPts val="2515"/>
              </a:lnSpc>
              <a:buNone/>
            </a:pPr>
            <a:r>
              <a:rPr lang="en-US" sz="1572" b="1" dirty="0">
                <a:solidFill>
                  <a:srgbClr val="272525"/>
                </a:solidFill>
                <a:latin typeface="Montserrat" pitchFamily="34" charset="0"/>
                <a:ea typeface="Montserrat" pitchFamily="34" charset="-122"/>
                <a:cs typeface="Montserrat" pitchFamily="34" charset="-120"/>
              </a:rPr>
              <a:t>             Line chart between Year and Success rate       Line chart between Year and Success rate</a:t>
            </a:r>
            <a:endParaRPr lang="en-US" sz="1572" dirty="0"/>
          </a:p>
        </p:txBody>
      </p:sp>
      <p:pic>
        <p:nvPicPr>
          <p:cNvPr id="10" name="Image 4" descr="preencoded.png">    </p:cNvPr>
          <p:cNvPicPr>
            <a:picLocks noChangeAspect="1"/>
          </p:cNvPicPr>
          <p:nvPr/>
        </p:nvPicPr>
        <p:blipFill>
          <a:blip r:embed="rId5"/>
          <a:stretch>
            <a:fillRect/>
          </a:stretch>
        </p:blipFill>
        <p:spPr>
          <a:xfrm>
            <a:off x="2323981" y="5095042"/>
            <a:ext cx="9982319" cy="2042398"/>
          </a:xfrm>
          <a:prstGeom prst="rect">
            <a:avLst/>
          </a:prstGeom>
        </p:spPr>
      </p:pic>
      <p:sp>
        <p:nvSpPr>
          <p:cNvPr id="11" name="Text 4"/>
          <p:cNvSpPr/>
          <p:nvPr/>
        </p:nvSpPr>
        <p:spPr>
          <a:xfrm>
            <a:off x="2323981" y="7361992"/>
            <a:ext cx="9982319" cy="319445"/>
          </a:xfrm>
          <a:prstGeom prst="rect">
            <a:avLst/>
          </a:prstGeom>
          <a:noFill/>
          <a:ln/>
        </p:spPr>
        <p:txBody>
          <a:bodyPr wrap="none" rtlCol="0" anchor="t"/>
          <a:lstStyle/>
          <a:p>
            <a:pPr algn="ctr" indent="0" marL="0">
              <a:lnSpc>
                <a:spcPts val="2515"/>
              </a:lnSpc>
              <a:buNone/>
            </a:pPr>
            <a:r>
              <a:rPr lang="en-US" sz="1572" b="1" dirty="0">
                <a:solidFill>
                  <a:srgbClr val="272525"/>
                </a:solidFill>
                <a:latin typeface="Montserrat" pitchFamily="34" charset="0"/>
                <a:ea typeface="Montserrat" pitchFamily="34" charset="-122"/>
                <a:cs typeface="Montserrat" pitchFamily="34" charset="-120"/>
              </a:rPr>
              <a:t>Scatter plot between Orbit and FlightNumber</a:t>
            </a:r>
            <a:endParaRPr lang="en-US" sz="1572" dirty="0"/>
          </a:p>
        </p:txBody>
      </p:sp>
      <p:pic>
        <p:nvPicPr>
          <p:cNvPr id="12"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3011448" y="474345"/>
            <a:ext cx="3442930" cy="537924"/>
          </a:xfrm>
          <a:prstGeom prst="rect">
            <a:avLst/>
          </a:prstGeom>
          <a:noFill/>
          <a:ln/>
        </p:spPr>
        <p:txBody>
          <a:bodyPr wrap="none" rtlCol="0" anchor="t"/>
          <a:lstStyle/>
          <a:p>
            <a:pPr indent="0" marL="0">
              <a:lnSpc>
                <a:spcPts val="4236"/>
              </a:lnSpc>
              <a:buNone/>
            </a:pPr>
            <a:r>
              <a:rPr lang="en-US" sz="3389" b="1" dirty="0">
                <a:solidFill>
                  <a:srgbClr val="396AF1"/>
                </a:solidFill>
                <a:latin typeface="Barlow" pitchFamily="34" charset="0"/>
                <a:ea typeface="Barlow" pitchFamily="34" charset="-122"/>
                <a:cs typeface="Barlow" pitchFamily="34" charset="-120"/>
              </a:rPr>
              <a:t>EDA with SQL</a:t>
            </a:r>
            <a:endParaRPr lang="en-US" sz="3389" dirty="0"/>
          </a:p>
        </p:txBody>
      </p:sp>
      <p:sp>
        <p:nvSpPr>
          <p:cNvPr id="7" name="Text 3"/>
          <p:cNvSpPr/>
          <p:nvPr/>
        </p:nvSpPr>
        <p:spPr>
          <a:xfrm>
            <a:off x="3011448" y="1270397"/>
            <a:ext cx="8607385" cy="275392"/>
          </a:xfrm>
          <a:prstGeom prst="rect">
            <a:avLst/>
          </a:prstGeom>
          <a:noFill/>
          <a:ln/>
        </p:spPr>
        <p:txBody>
          <a:bodyPr wrap="none" rtlCol="0" anchor="t"/>
          <a:lstStyle/>
          <a:p>
            <a:pPr indent="0" marL="0">
              <a:lnSpc>
                <a:spcPts val="2169"/>
              </a:lnSpc>
              <a:buNone/>
            </a:pPr>
            <a:r>
              <a:rPr lang="en-US" sz="1356" dirty="0">
                <a:solidFill>
                  <a:srgbClr val="272525"/>
                </a:solidFill>
                <a:latin typeface="Montserrat" pitchFamily="34" charset="0"/>
                <a:ea typeface="Montserrat" pitchFamily="34" charset="-122"/>
                <a:cs typeface="Montserrat" pitchFamily="34" charset="-120"/>
              </a:rPr>
              <a:t>I employed SQL queries to address the following inquiries:</a:t>
            </a:r>
            <a:endParaRPr lang="en-US" sz="1356" dirty="0"/>
          </a:p>
        </p:txBody>
      </p:sp>
      <p:sp>
        <p:nvSpPr>
          <p:cNvPr id="8" name="Text 4"/>
          <p:cNvSpPr/>
          <p:nvPr/>
        </p:nvSpPr>
        <p:spPr>
          <a:xfrm>
            <a:off x="3286839" y="1739384"/>
            <a:ext cx="8331994" cy="275392"/>
          </a:xfrm>
          <a:prstGeom prst="rect">
            <a:avLst/>
          </a:prstGeom>
          <a:noFill/>
          <a:ln/>
        </p:spPr>
        <p:txBody>
          <a:bodyPr wrap="none" rtlCol="0" anchor="t"/>
          <a:lstStyle/>
          <a:p>
            <a:pPr algn="l" marL="342900" indent="-342900">
              <a:lnSpc>
                <a:spcPts val="2169"/>
              </a:lnSpc>
              <a:buSzPct val="100000"/>
              <a:buFont typeface="+mj-lt"/>
              <a:buAutoNum type="arabicPeriod" startAt="1"/>
            </a:pPr>
            <a:r>
              <a:rPr lang="en-US" sz="1356" dirty="0">
                <a:solidFill>
                  <a:srgbClr val="272525"/>
                </a:solidFill>
                <a:latin typeface="Montserrat" pitchFamily="34" charset="0"/>
                <a:ea typeface="Montserrat" pitchFamily="34" charset="-122"/>
                <a:cs typeface="Montserrat" pitchFamily="34" charset="-120"/>
              </a:rPr>
              <a:t>Retrieve the names of unique launch sites involved in the space missions.</a:t>
            </a:r>
            <a:endParaRPr lang="en-US" sz="1356" dirty="0"/>
          </a:p>
        </p:txBody>
      </p:sp>
      <p:sp>
        <p:nvSpPr>
          <p:cNvPr id="9" name="Text 5"/>
          <p:cNvSpPr/>
          <p:nvPr/>
        </p:nvSpPr>
        <p:spPr>
          <a:xfrm>
            <a:off x="3286839" y="2083594"/>
            <a:ext cx="8331994" cy="275392"/>
          </a:xfrm>
          <a:prstGeom prst="rect">
            <a:avLst/>
          </a:prstGeom>
          <a:noFill/>
          <a:ln/>
        </p:spPr>
        <p:txBody>
          <a:bodyPr wrap="none" rtlCol="0" anchor="t"/>
          <a:lstStyle/>
          <a:p>
            <a:pPr algn="l" marL="342900" indent="-342900">
              <a:lnSpc>
                <a:spcPts val="2169"/>
              </a:lnSpc>
              <a:buSzPct val="100000"/>
              <a:buFont typeface="+mj-lt"/>
              <a:buAutoNum type="arabicPeriod" startAt="2"/>
            </a:pPr>
            <a:r>
              <a:rPr lang="en-US" sz="1356" dirty="0">
                <a:solidFill>
                  <a:srgbClr val="272525"/>
                </a:solidFill>
                <a:latin typeface="Montserrat" pitchFamily="34" charset="0"/>
                <a:ea typeface="Montserrat" pitchFamily="34" charset="-122"/>
                <a:cs typeface="Montserrat" pitchFamily="34" charset="-120"/>
              </a:rPr>
              <a:t>Display 5 records where launch sites begin with the string 'CCA'.</a:t>
            </a:r>
            <a:endParaRPr lang="en-US" sz="1356" dirty="0"/>
          </a:p>
        </p:txBody>
      </p:sp>
      <p:sp>
        <p:nvSpPr>
          <p:cNvPr id="10" name="Text 6"/>
          <p:cNvSpPr/>
          <p:nvPr/>
        </p:nvSpPr>
        <p:spPr>
          <a:xfrm>
            <a:off x="3286839" y="2427803"/>
            <a:ext cx="8331994" cy="275392"/>
          </a:xfrm>
          <a:prstGeom prst="rect">
            <a:avLst/>
          </a:prstGeom>
          <a:noFill/>
          <a:ln/>
        </p:spPr>
        <p:txBody>
          <a:bodyPr wrap="none" rtlCol="0" anchor="t"/>
          <a:lstStyle/>
          <a:p>
            <a:pPr algn="l" marL="342900" indent="-342900">
              <a:lnSpc>
                <a:spcPts val="2169"/>
              </a:lnSpc>
              <a:buSzPct val="100000"/>
              <a:buFont typeface="+mj-lt"/>
              <a:buAutoNum type="arabicPeriod" startAt="3"/>
            </a:pPr>
            <a:r>
              <a:rPr lang="en-US" sz="1356" dirty="0">
                <a:solidFill>
                  <a:srgbClr val="272525"/>
                </a:solidFill>
                <a:latin typeface="Montserrat" pitchFamily="34" charset="0"/>
                <a:ea typeface="Montserrat" pitchFamily="34" charset="-122"/>
                <a:cs typeface="Montserrat" pitchFamily="34" charset="-120"/>
              </a:rPr>
              <a:t>Determine the total payload mass carried by boosters launched by NASA (CRS).</a:t>
            </a:r>
            <a:endParaRPr lang="en-US" sz="1356" dirty="0"/>
          </a:p>
        </p:txBody>
      </p:sp>
      <p:sp>
        <p:nvSpPr>
          <p:cNvPr id="11" name="Text 7"/>
          <p:cNvSpPr/>
          <p:nvPr/>
        </p:nvSpPr>
        <p:spPr>
          <a:xfrm>
            <a:off x="3286839" y="2772013"/>
            <a:ext cx="8331994" cy="275392"/>
          </a:xfrm>
          <a:prstGeom prst="rect">
            <a:avLst/>
          </a:prstGeom>
          <a:noFill/>
          <a:ln/>
        </p:spPr>
        <p:txBody>
          <a:bodyPr wrap="none" rtlCol="0" anchor="t"/>
          <a:lstStyle/>
          <a:p>
            <a:pPr algn="l" marL="342900" indent="-342900">
              <a:lnSpc>
                <a:spcPts val="2169"/>
              </a:lnSpc>
              <a:buSzPct val="100000"/>
              <a:buFont typeface="+mj-lt"/>
              <a:buAutoNum type="arabicPeriod" startAt="4"/>
            </a:pPr>
            <a:r>
              <a:rPr lang="en-US" sz="1356" dirty="0">
                <a:solidFill>
                  <a:srgbClr val="272525"/>
                </a:solidFill>
                <a:latin typeface="Montserrat" pitchFamily="34" charset="0"/>
                <a:ea typeface="Montserrat" pitchFamily="34" charset="-122"/>
                <a:cs typeface="Montserrat" pitchFamily="34" charset="-120"/>
              </a:rPr>
              <a:t>Calculate the average payload mass carried by booster version F9 v1.1.</a:t>
            </a:r>
            <a:endParaRPr lang="en-US" sz="1356" dirty="0"/>
          </a:p>
        </p:txBody>
      </p:sp>
      <p:sp>
        <p:nvSpPr>
          <p:cNvPr id="12" name="Text 8"/>
          <p:cNvSpPr/>
          <p:nvPr/>
        </p:nvSpPr>
        <p:spPr>
          <a:xfrm>
            <a:off x="3286839" y="3116223"/>
            <a:ext cx="8331994" cy="275392"/>
          </a:xfrm>
          <a:prstGeom prst="rect">
            <a:avLst/>
          </a:prstGeom>
          <a:noFill/>
          <a:ln/>
        </p:spPr>
        <p:txBody>
          <a:bodyPr wrap="none" rtlCol="0" anchor="t"/>
          <a:lstStyle/>
          <a:p>
            <a:pPr algn="l" marL="342900" indent="-342900">
              <a:lnSpc>
                <a:spcPts val="2169"/>
              </a:lnSpc>
              <a:buSzPct val="100000"/>
              <a:buFont typeface="+mj-lt"/>
              <a:buAutoNum type="arabicPeriod" startAt="5"/>
            </a:pPr>
            <a:r>
              <a:rPr lang="en-US" sz="1356" dirty="0">
                <a:solidFill>
                  <a:srgbClr val="272525"/>
                </a:solidFill>
                <a:latin typeface="Montserrat" pitchFamily="34" charset="0"/>
                <a:ea typeface="Montserrat" pitchFamily="34" charset="-122"/>
                <a:cs typeface="Montserrat" pitchFamily="34" charset="-120"/>
              </a:rPr>
              <a:t>Identify the date of the first successful landing outcome on an in-ground pad.</a:t>
            </a:r>
            <a:endParaRPr lang="en-US" sz="1356" dirty="0"/>
          </a:p>
        </p:txBody>
      </p:sp>
      <p:sp>
        <p:nvSpPr>
          <p:cNvPr id="13" name="Text 9"/>
          <p:cNvSpPr/>
          <p:nvPr/>
        </p:nvSpPr>
        <p:spPr>
          <a:xfrm>
            <a:off x="3286839" y="3460433"/>
            <a:ext cx="8331994" cy="550783"/>
          </a:xfrm>
          <a:prstGeom prst="rect">
            <a:avLst/>
          </a:prstGeom>
          <a:noFill/>
          <a:ln/>
        </p:spPr>
        <p:txBody>
          <a:bodyPr wrap="square" rtlCol="0" anchor="t"/>
          <a:lstStyle/>
          <a:p>
            <a:pPr algn="l" marL="342900" indent="-342900">
              <a:lnSpc>
                <a:spcPts val="2169"/>
              </a:lnSpc>
              <a:buSzPct val="100000"/>
              <a:buFont typeface="+mj-lt"/>
              <a:buAutoNum type="arabicPeriod" startAt="6"/>
            </a:pPr>
            <a:r>
              <a:rPr lang="en-US" sz="1356" dirty="0">
                <a:solidFill>
                  <a:srgbClr val="272525"/>
                </a:solidFill>
                <a:latin typeface="Montserrat" pitchFamily="34" charset="0"/>
                <a:ea typeface="Montserrat" pitchFamily="34" charset="-122"/>
                <a:cs typeface="Montserrat" pitchFamily="34" charset="-120"/>
              </a:rPr>
              <a:t>List the names of boosters achieving success on a drone ship with a payload mass greater than 4000 but less than 6000.</a:t>
            </a:r>
            <a:endParaRPr lang="en-US" sz="1356" dirty="0"/>
          </a:p>
        </p:txBody>
      </p:sp>
      <p:sp>
        <p:nvSpPr>
          <p:cNvPr id="14" name="Text 10"/>
          <p:cNvSpPr/>
          <p:nvPr/>
        </p:nvSpPr>
        <p:spPr>
          <a:xfrm>
            <a:off x="3286839" y="4080034"/>
            <a:ext cx="8331994" cy="275392"/>
          </a:xfrm>
          <a:prstGeom prst="rect">
            <a:avLst/>
          </a:prstGeom>
          <a:noFill/>
          <a:ln/>
        </p:spPr>
        <p:txBody>
          <a:bodyPr wrap="none" rtlCol="0" anchor="t"/>
          <a:lstStyle/>
          <a:p>
            <a:pPr algn="l" marL="342900" indent="-342900">
              <a:lnSpc>
                <a:spcPts val="2169"/>
              </a:lnSpc>
              <a:buSzPct val="100000"/>
              <a:buFont typeface="+mj-lt"/>
              <a:buAutoNum type="arabicPeriod" startAt="7"/>
            </a:pPr>
            <a:r>
              <a:rPr lang="en-US" sz="1356" dirty="0">
                <a:solidFill>
                  <a:srgbClr val="272525"/>
                </a:solidFill>
                <a:latin typeface="Montserrat" pitchFamily="34" charset="0"/>
                <a:ea typeface="Montserrat" pitchFamily="34" charset="-122"/>
                <a:cs typeface="Montserrat" pitchFamily="34" charset="-120"/>
              </a:rPr>
              <a:t>Provide the total number of successful and failed mission outcomes.</a:t>
            </a:r>
            <a:endParaRPr lang="en-US" sz="1356" dirty="0"/>
          </a:p>
        </p:txBody>
      </p:sp>
      <p:sp>
        <p:nvSpPr>
          <p:cNvPr id="15" name="Text 11"/>
          <p:cNvSpPr/>
          <p:nvPr/>
        </p:nvSpPr>
        <p:spPr>
          <a:xfrm>
            <a:off x="3286839" y="4424243"/>
            <a:ext cx="8331994" cy="275392"/>
          </a:xfrm>
          <a:prstGeom prst="rect">
            <a:avLst/>
          </a:prstGeom>
          <a:noFill/>
          <a:ln/>
        </p:spPr>
        <p:txBody>
          <a:bodyPr wrap="none" rtlCol="0" anchor="t"/>
          <a:lstStyle/>
          <a:p>
            <a:pPr algn="l" marL="342900" indent="-342900">
              <a:lnSpc>
                <a:spcPts val="2169"/>
              </a:lnSpc>
              <a:buSzPct val="100000"/>
              <a:buFont typeface="+mj-lt"/>
              <a:buAutoNum type="arabicPeriod" startAt="8"/>
            </a:pPr>
            <a:r>
              <a:rPr lang="en-US" sz="1356" dirty="0">
                <a:solidFill>
                  <a:srgbClr val="272525"/>
                </a:solidFill>
                <a:latin typeface="Montserrat" pitchFamily="34" charset="0"/>
                <a:ea typeface="Montserrat" pitchFamily="34" charset="-122"/>
                <a:cs typeface="Montserrat" pitchFamily="34" charset="-120"/>
              </a:rPr>
              <a:t>List the names of booster versions carrying the maximum payload mass, using a subquery.</a:t>
            </a:r>
            <a:endParaRPr lang="en-US" sz="1356" dirty="0"/>
          </a:p>
        </p:txBody>
      </p:sp>
      <p:sp>
        <p:nvSpPr>
          <p:cNvPr id="16" name="Text 12"/>
          <p:cNvSpPr/>
          <p:nvPr/>
        </p:nvSpPr>
        <p:spPr>
          <a:xfrm>
            <a:off x="3286839" y="4768453"/>
            <a:ext cx="8331994" cy="550783"/>
          </a:xfrm>
          <a:prstGeom prst="rect">
            <a:avLst/>
          </a:prstGeom>
          <a:noFill/>
          <a:ln/>
        </p:spPr>
        <p:txBody>
          <a:bodyPr wrap="square" rtlCol="0" anchor="t"/>
          <a:lstStyle/>
          <a:p>
            <a:pPr algn="l" marL="342900" indent="-342900">
              <a:lnSpc>
                <a:spcPts val="2169"/>
              </a:lnSpc>
              <a:buSzPct val="100000"/>
              <a:buFont typeface="+mj-lt"/>
              <a:buAutoNum type="arabicPeriod" startAt="9"/>
            </a:pPr>
            <a:r>
              <a:rPr lang="en-US" sz="1356" dirty="0">
                <a:solidFill>
                  <a:srgbClr val="272525"/>
                </a:solidFill>
                <a:latin typeface="Montserrat" pitchFamily="34" charset="0"/>
                <a:ea typeface="Montserrat" pitchFamily="34" charset="-122"/>
                <a:cs typeface="Montserrat" pitchFamily="34" charset="-120"/>
              </a:rPr>
              <a:t>Detail failed landing outcomes on drone ships, including their booster versions and launch site names for the year 2015.</a:t>
            </a:r>
            <a:endParaRPr lang="en-US" sz="1356" dirty="0"/>
          </a:p>
        </p:txBody>
      </p:sp>
      <p:sp>
        <p:nvSpPr>
          <p:cNvPr id="17" name="Text 13"/>
          <p:cNvSpPr/>
          <p:nvPr/>
        </p:nvSpPr>
        <p:spPr>
          <a:xfrm>
            <a:off x="3286839" y="5388054"/>
            <a:ext cx="8331994" cy="550783"/>
          </a:xfrm>
          <a:prstGeom prst="rect">
            <a:avLst/>
          </a:prstGeom>
          <a:noFill/>
          <a:ln/>
        </p:spPr>
        <p:txBody>
          <a:bodyPr wrap="square" rtlCol="0" anchor="t"/>
          <a:lstStyle/>
          <a:p>
            <a:pPr algn="l" marL="342900" indent="-342900">
              <a:lnSpc>
                <a:spcPts val="2169"/>
              </a:lnSpc>
              <a:buSzPct val="100000"/>
              <a:buFont typeface="+mj-lt"/>
              <a:buAutoNum type="arabicPeriod" startAt="10"/>
            </a:pPr>
            <a:r>
              <a:rPr lang="en-US" sz="1356" dirty="0">
                <a:solidFill>
                  <a:srgbClr val="272525"/>
                </a:solidFill>
                <a:latin typeface="Montserrat" pitchFamily="34" charset="0"/>
                <a:ea typeface="Montserrat" pitchFamily="34" charset="-122"/>
                <a:cs typeface="Montserrat" pitchFamily="34" charset="-120"/>
              </a:rPr>
              <a:t>Rank the count of landing outcomes (such as Failure (drone ship) or Success (ground pad)) between the dates 2010-06-04 and 2017-03-20 in descending order.</a:t>
            </a:r>
            <a:endParaRPr lang="en-US" sz="1356" dirty="0"/>
          </a:p>
        </p:txBody>
      </p:sp>
      <p:sp>
        <p:nvSpPr>
          <p:cNvPr id="18" name="Text 14"/>
          <p:cNvSpPr/>
          <p:nvPr/>
        </p:nvSpPr>
        <p:spPr>
          <a:xfrm>
            <a:off x="3011448" y="6132433"/>
            <a:ext cx="8607385" cy="550783"/>
          </a:xfrm>
          <a:prstGeom prst="rect">
            <a:avLst/>
          </a:prstGeom>
          <a:noFill/>
          <a:ln/>
        </p:spPr>
        <p:txBody>
          <a:bodyPr wrap="square" rtlCol="0" anchor="t"/>
          <a:lstStyle/>
          <a:p>
            <a:pPr indent="0" marL="0">
              <a:lnSpc>
                <a:spcPts val="2169"/>
              </a:lnSpc>
              <a:buNone/>
            </a:pPr>
            <a:r>
              <a:rPr lang="en-US" sz="1356" dirty="0">
                <a:solidFill>
                  <a:srgbClr val="272525"/>
                </a:solidFill>
                <a:latin typeface="Montserrat" pitchFamily="34" charset="0"/>
                <a:ea typeface="Montserrat" pitchFamily="34" charset="-122"/>
                <a:cs typeface="Montserrat" pitchFamily="34" charset="-120"/>
              </a:rPr>
              <a:t>
</a:t>
            </a:r>
            <a:pPr indent="0" marL="0">
              <a:lnSpc>
                <a:spcPts val="2169"/>
              </a:lnSpc>
              <a:buNone/>
            </a:pPr>
            <a:r>
              <a:rPr lang="en-US" sz="1356" b="1" dirty="0">
                <a:solidFill>
                  <a:srgbClr val="272525"/>
                </a:solidFill>
                <a:latin typeface="Montserrat" pitchFamily="34" charset="0"/>
                <a:ea typeface="Montserrat" pitchFamily="34" charset="-122"/>
                <a:cs typeface="Montserrat" pitchFamily="34" charset="-120"/>
              </a:rPr>
              <a:t>GitHub repo: </a:t>
            </a:r>
            <a:endParaRPr lang="en-US" sz="1356" dirty="0"/>
          </a:p>
        </p:txBody>
      </p:sp>
      <p:pic>
        <p:nvPicPr>
          <p:cNvPr id="19" name="Image 2" descr="preencoded.png">
            <a:hlinkClick r:id="rId4" tooltip=""/>
          </p:cNvPr>
          <p:cNvPicPr>
            <a:picLocks noChangeAspect="1"/>
          </p:cNvPicPr>
          <p:nvPr/>
        </p:nvPicPr>
        <p:blipFill>
          <a:blip r:embed="rId3"/>
          <a:stretch>
            <a:fillRect/>
          </a:stretch>
        </p:blipFill>
        <p:spPr>
          <a:xfrm>
            <a:off x="3011448" y="6876812"/>
            <a:ext cx="8607385" cy="878324"/>
          </a:xfrm>
          <a:prstGeom prst="rect">
            <a:avLst/>
          </a:prstGeom>
        </p:spPr>
      </p:pic>
      <p:pic>
        <p:nvPicPr>
          <p:cNvPr id="20" name="Image 3"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1760220" y="934641"/>
            <a:ext cx="8915400" cy="694373"/>
          </a:xfrm>
          <a:prstGeom prst="rect">
            <a:avLst/>
          </a:prstGeom>
          <a:noFill/>
          <a:ln/>
        </p:spPr>
        <p:txBody>
          <a:bodyPr wrap="non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Build an interactive map with Folium</a:t>
            </a:r>
            <a:endParaRPr lang="en-US" sz="4374" dirty="0"/>
          </a:p>
        </p:txBody>
      </p:sp>
      <p:sp>
        <p:nvSpPr>
          <p:cNvPr id="7" name="Text 3"/>
          <p:cNvSpPr/>
          <p:nvPr/>
        </p:nvSpPr>
        <p:spPr>
          <a:xfrm>
            <a:off x="1760220" y="1962269"/>
            <a:ext cx="11109960" cy="1066205"/>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Utilized folium.Marker() to generate markers on the maps, enhancing visual representation. Employed folium.Circle() to create circles above markers, adding a dynamic layer to the map. Leveraged folium.Icon() to establish custom icons for specific locations on the map.</a:t>
            </a:r>
            <a:endParaRPr lang="en-US" sz="1750" dirty="0"/>
          </a:p>
        </p:txBody>
      </p:sp>
      <p:sp>
        <p:nvSpPr>
          <p:cNvPr id="8" name="Text 4"/>
          <p:cNvSpPr/>
          <p:nvPr/>
        </p:nvSpPr>
        <p:spPr>
          <a:xfrm>
            <a:off x="1760220" y="3278386"/>
            <a:ext cx="11109960" cy="1066205"/>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For creating connections, folium.PolyLine() was implemented to craft a polynomial line between points, while folium.plugins.AntPath() was applied to introduce an animated line, enhancing the visual appeal of the connection.</a:t>
            </a:r>
            <a:endParaRPr lang="en-US" sz="1750" dirty="0"/>
          </a:p>
        </p:txBody>
      </p:sp>
      <p:sp>
        <p:nvSpPr>
          <p:cNvPr id="9" name="Text 5"/>
          <p:cNvSpPr/>
          <p:nvPr/>
        </p:nvSpPr>
        <p:spPr>
          <a:xfrm>
            <a:off x="1760220" y="4594503"/>
            <a:ext cx="11109960" cy="710803"/>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To streamline maps with multiple markers sharing identical coordinates, the markerCluster() function was employed, providing a more organized and simplified display.</a:t>
            </a:r>
            <a:endParaRPr lang="en-US" sz="1750" dirty="0"/>
          </a:p>
        </p:txBody>
      </p:sp>
      <p:sp>
        <p:nvSpPr>
          <p:cNvPr id="10" name="Text 6"/>
          <p:cNvSpPr/>
          <p:nvPr/>
        </p:nvSpPr>
        <p:spPr>
          <a:xfrm>
            <a:off x="1760220" y="5555218"/>
            <a:ext cx="11109960" cy="355402"/>
          </a:xfrm>
          <a:prstGeom prst="rect">
            <a:avLst/>
          </a:prstGeom>
          <a:noFill/>
          <a:ln/>
        </p:spPr>
        <p:txBody>
          <a:bodyPr wrap="none" rtlCol="0" anchor="t"/>
          <a:lstStyle/>
          <a:p>
            <a:pPr indent="0" marL="0">
              <a:lnSpc>
                <a:spcPts val="2799"/>
              </a:lnSpc>
              <a:buNone/>
            </a:pPr>
            <a:r>
              <a:rPr lang="en-US" sz="1750" b="1" dirty="0">
                <a:solidFill>
                  <a:srgbClr val="272525"/>
                </a:solidFill>
                <a:latin typeface="Montserrat" pitchFamily="34" charset="0"/>
                <a:ea typeface="Montserrat" pitchFamily="34" charset="-122"/>
                <a:cs typeface="Montserrat" pitchFamily="34" charset="-120"/>
              </a:rPr>
              <a:t>GitHub repo: </a:t>
            </a:r>
            <a:endParaRPr lang="en-US" sz="1750" dirty="0"/>
          </a:p>
        </p:txBody>
      </p:sp>
      <p:pic>
        <p:nvPicPr>
          <p:cNvPr id="11" name="Image 2" descr="preencoded.png">
            <a:hlinkClick r:id="rId4" tooltip=""/>
          </p:cNvPr>
          <p:cNvPicPr>
            <a:picLocks noChangeAspect="1"/>
          </p:cNvPicPr>
          <p:nvPr/>
        </p:nvPicPr>
        <p:blipFill>
          <a:blip r:embed="rId3"/>
          <a:stretch>
            <a:fillRect/>
          </a:stretch>
        </p:blipFill>
        <p:spPr>
          <a:xfrm>
            <a:off x="1760220" y="6160532"/>
            <a:ext cx="11109960" cy="1134308"/>
          </a:xfrm>
          <a:prstGeom prst="rect">
            <a:avLst/>
          </a:prstGeom>
        </p:spPr>
      </p:pic>
      <p:pic>
        <p:nvPicPr>
          <p:cNvPr id="12" name="Image 3"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30791"/>
          </a:xfrm>
          <a:prstGeom prst="rect">
            <a:avLst/>
          </a:prstGeom>
        </p:spPr>
      </p:pic>
      <p:sp>
        <p:nvSpPr>
          <p:cNvPr id="5" name="Shape 1"/>
          <p:cNvSpPr/>
          <p:nvPr/>
        </p:nvSpPr>
        <p:spPr>
          <a:xfrm>
            <a:off x="0" y="0"/>
            <a:ext cx="14630400" cy="8230791"/>
          </a:xfrm>
          <a:prstGeom prst="rect">
            <a:avLst/>
          </a:prstGeom>
          <a:solidFill>
            <a:srgbClr val="EEEFF5">
              <a:alpha val="85000"/>
            </a:srgbClr>
          </a:solidFill>
          <a:ln/>
        </p:spPr>
      </p:sp>
      <p:sp>
        <p:nvSpPr>
          <p:cNvPr id="6" name="Text 2"/>
          <p:cNvSpPr/>
          <p:nvPr/>
        </p:nvSpPr>
        <p:spPr>
          <a:xfrm>
            <a:off x="1871067" y="598765"/>
            <a:ext cx="8252460" cy="680442"/>
          </a:xfrm>
          <a:prstGeom prst="rect">
            <a:avLst/>
          </a:prstGeom>
          <a:noFill/>
          <a:ln/>
        </p:spPr>
        <p:txBody>
          <a:bodyPr wrap="none" rtlCol="0" anchor="t"/>
          <a:lstStyle/>
          <a:p>
            <a:pPr indent="0" marL="0">
              <a:lnSpc>
                <a:spcPts val="5358"/>
              </a:lnSpc>
              <a:buNone/>
            </a:pPr>
            <a:r>
              <a:rPr lang="en-US" sz="4287" b="1" dirty="0">
                <a:solidFill>
                  <a:srgbClr val="396AF1"/>
                </a:solidFill>
                <a:latin typeface="Barlow" pitchFamily="34" charset="0"/>
                <a:ea typeface="Barlow" pitchFamily="34" charset="-122"/>
                <a:cs typeface="Barlow" pitchFamily="34" charset="-120"/>
              </a:rPr>
              <a:t>Build a Dashboard with Plotly Dash</a:t>
            </a:r>
            <a:endParaRPr lang="en-US" sz="4287" dirty="0"/>
          </a:p>
        </p:txBody>
      </p:sp>
      <p:sp>
        <p:nvSpPr>
          <p:cNvPr id="7" name="Text 3"/>
          <p:cNvSpPr/>
          <p:nvPr/>
        </p:nvSpPr>
        <p:spPr>
          <a:xfrm>
            <a:off x="1871067" y="1605796"/>
            <a:ext cx="10888147" cy="348377"/>
          </a:xfrm>
          <a:prstGeom prst="rect">
            <a:avLst/>
          </a:prstGeom>
          <a:noFill/>
          <a:ln/>
        </p:spPr>
        <p:txBody>
          <a:bodyPr wrap="none" rtlCol="0" anchor="t"/>
          <a:lstStyle/>
          <a:p>
            <a:pPr indent="0" marL="0">
              <a:lnSpc>
                <a:spcPts val="2743"/>
              </a:lnSpc>
              <a:buNone/>
            </a:pPr>
            <a:r>
              <a:rPr lang="en-US" sz="1715" dirty="0">
                <a:solidFill>
                  <a:srgbClr val="272525"/>
                </a:solidFill>
                <a:latin typeface="Montserrat" pitchFamily="34" charset="0"/>
                <a:ea typeface="Montserrat" pitchFamily="34" charset="-122"/>
                <a:cs typeface="Montserrat" pitchFamily="34" charset="-120"/>
              </a:rPr>
              <a:t>Constructed a dynamic Dashboard using Plotly Dash:</a:t>
            </a:r>
            <a:endParaRPr lang="en-US" sz="1715" dirty="0"/>
          </a:p>
        </p:txBody>
      </p:sp>
      <p:sp>
        <p:nvSpPr>
          <p:cNvPr id="8" name="Text 4"/>
          <p:cNvSpPr/>
          <p:nvPr/>
        </p:nvSpPr>
        <p:spPr>
          <a:xfrm>
            <a:off x="2219325" y="2199084"/>
            <a:ext cx="10539889" cy="696754"/>
          </a:xfrm>
          <a:prstGeom prst="rect">
            <a:avLst/>
          </a:prstGeom>
          <a:noFill/>
          <a:ln/>
        </p:spPr>
        <p:txBody>
          <a:bodyPr wrap="square" rtlCol="0" anchor="t"/>
          <a:lstStyle/>
          <a:p>
            <a:pPr algn="l" marL="342900" indent="-342900">
              <a:lnSpc>
                <a:spcPts val="2743"/>
              </a:lnSpc>
              <a:buSzPct val="100000"/>
              <a:buChar char="•"/>
            </a:pPr>
            <a:r>
              <a:rPr lang="en-US" sz="1715" dirty="0">
                <a:solidFill>
                  <a:srgbClr val="272525"/>
                </a:solidFill>
                <a:latin typeface="Montserrat" pitchFamily="34" charset="0"/>
                <a:ea typeface="Montserrat" pitchFamily="34" charset="-122"/>
                <a:cs typeface="Montserrat" pitchFamily="34" charset="-120"/>
              </a:rPr>
              <a:t>Employed Dash and HTML components as the backbone of the Dashboard, serving as the pivotal elements for integrating graphs, tables, dropdowns, and other essential features.</a:t>
            </a:r>
            <a:endParaRPr lang="en-US" sz="1715" dirty="0"/>
          </a:p>
        </p:txBody>
      </p:sp>
      <p:sp>
        <p:nvSpPr>
          <p:cNvPr id="9" name="Text 5"/>
          <p:cNvSpPr/>
          <p:nvPr/>
        </p:nvSpPr>
        <p:spPr>
          <a:xfrm>
            <a:off x="2219325" y="2982873"/>
            <a:ext cx="10539889" cy="696754"/>
          </a:xfrm>
          <a:prstGeom prst="rect">
            <a:avLst/>
          </a:prstGeom>
          <a:noFill/>
          <a:ln/>
        </p:spPr>
        <p:txBody>
          <a:bodyPr wrap="square" rtlCol="0" anchor="t"/>
          <a:lstStyle/>
          <a:p>
            <a:pPr algn="l" marL="342900" indent="-342900">
              <a:lnSpc>
                <a:spcPts val="2743"/>
              </a:lnSpc>
              <a:buSzPct val="100000"/>
              <a:buChar char="•"/>
            </a:pPr>
            <a:r>
              <a:rPr lang="en-US" sz="1715" dirty="0">
                <a:solidFill>
                  <a:srgbClr val="272525"/>
                </a:solidFill>
                <a:latin typeface="Montserrat" pitchFamily="34" charset="0"/>
                <a:ea typeface="Montserrat" pitchFamily="34" charset="-122"/>
                <a:cs typeface="Montserrat" pitchFamily="34" charset="-120"/>
              </a:rPr>
              <a:t>Simplified data manipulation tasks by leveraging Pandas to create and manage the dataframe seamlessly.</a:t>
            </a:r>
            <a:endParaRPr lang="en-US" sz="1715" dirty="0"/>
          </a:p>
        </p:txBody>
      </p:sp>
      <p:sp>
        <p:nvSpPr>
          <p:cNvPr id="10" name="Text 6"/>
          <p:cNvSpPr/>
          <p:nvPr/>
        </p:nvSpPr>
        <p:spPr>
          <a:xfrm>
            <a:off x="2219325" y="3766661"/>
            <a:ext cx="10539889" cy="696754"/>
          </a:xfrm>
          <a:prstGeom prst="rect">
            <a:avLst/>
          </a:prstGeom>
          <a:noFill/>
          <a:ln/>
        </p:spPr>
        <p:txBody>
          <a:bodyPr wrap="square" rtlCol="0" anchor="t"/>
          <a:lstStyle/>
          <a:p>
            <a:pPr algn="l" marL="342900" indent="-342900">
              <a:lnSpc>
                <a:spcPts val="2743"/>
              </a:lnSpc>
              <a:buSzPct val="100000"/>
              <a:buChar char="•"/>
            </a:pPr>
            <a:r>
              <a:rPr lang="en-US" sz="1715" dirty="0">
                <a:solidFill>
                  <a:srgbClr val="272525"/>
                </a:solidFill>
                <a:latin typeface="Montserrat" pitchFamily="34" charset="0"/>
                <a:ea typeface="Montserrat" pitchFamily="34" charset="-122"/>
                <a:cs typeface="Montserrat" pitchFamily="34" charset="-120"/>
              </a:rPr>
              <a:t>Utilized Plotly for graph plotting, with a focus on employing Pie charts and Scatter charts to enhance data visualization.</a:t>
            </a:r>
            <a:endParaRPr lang="en-US" sz="1715" dirty="0"/>
          </a:p>
        </p:txBody>
      </p:sp>
      <p:sp>
        <p:nvSpPr>
          <p:cNvPr id="11" name="Text 7"/>
          <p:cNvSpPr/>
          <p:nvPr/>
        </p:nvSpPr>
        <p:spPr>
          <a:xfrm>
            <a:off x="2219325" y="4550450"/>
            <a:ext cx="10539889" cy="348377"/>
          </a:xfrm>
          <a:prstGeom prst="rect">
            <a:avLst/>
          </a:prstGeom>
          <a:noFill/>
          <a:ln/>
        </p:spPr>
        <p:txBody>
          <a:bodyPr wrap="none" rtlCol="0" anchor="t"/>
          <a:lstStyle/>
          <a:p>
            <a:pPr algn="l" marL="342900" indent="-342900">
              <a:lnSpc>
                <a:spcPts val="2743"/>
              </a:lnSpc>
              <a:buSzPct val="100000"/>
              <a:buChar char="•"/>
            </a:pPr>
            <a:r>
              <a:rPr lang="en-US" sz="1715" dirty="0">
                <a:solidFill>
                  <a:srgbClr val="272525"/>
                </a:solidFill>
                <a:latin typeface="Montserrat" pitchFamily="34" charset="0"/>
                <a:ea typeface="Montserrat" pitchFamily="34" charset="-122"/>
                <a:cs typeface="Montserrat" pitchFamily="34" charset="-120"/>
              </a:rPr>
              <a:t>Implemented a Rangeslider to facilitate convenient selection within the payload mass range.</a:t>
            </a:r>
            <a:endParaRPr lang="en-US" sz="1715" dirty="0"/>
          </a:p>
        </p:txBody>
      </p:sp>
      <p:sp>
        <p:nvSpPr>
          <p:cNvPr id="12" name="Text 8"/>
          <p:cNvSpPr/>
          <p:nvPr/>
        </p:nvSpPr>
        <p:spPr>
          <a:xfrm>
            <a:off x="2219325" y="4985861"/>
            <a:ext cx="10539889" cy="696754"/>
          </a:xfrm>
          <a:prstGeom prst="rect">
            <a:avLst/>
          </a:prstGeom>
          <a:noFill/>
          <a:ln/>
        </p:spPr>
        <p:txBody>
          <a:bodyPr wrap="square" rtlCol="0" anchor="t"/>
          <a:lstStyle/>
          <a:p>
            <a:pPr algn="l" marL="342900" indent="-342900">
              <a:lnSpc>
                <a:spcPts val="2743"/>
              </a:lnSpc>
              <a:buSzPct val="100000"/>
              <a:buChar char="•"/>
            </a:pPr>
            <a:r>
              <a:rPr lang="en-US" sz="1715" dirty="0">
                <a:solidFill>
                  <a:srgbClr val="272525"/>
                </a:solidFill>
                <a:latin typeface="Montserrat" pitchFamily="34" charset="0"/>
                <a:ea typeface="Montserrat" pitchFamily="34" charset="-122"/>
                <a:cs typeface="Montserrat" pitchFamily="34" charset="-120"/>
              </a:rPr>
              <a:t>Incorporated a Dropdown feature for launch sites, enhancing user interactivity and providing a more tailored experience.</a:t>
            </a:r>
            <a:endParaRPr lang="en-US" sz="1715" dirty="0"/>
          </a:p>
        </p:txBody>
      </p:sp>
      <p:sp>
        <p:nvSpPr>
          <p:cNvPr id="13" name="Text 9"/>
          <p:cNvSpPr/>
          <p:nvPr/>
        </p:nvSpPr>
        <p:spPr>
          <a:xfrm>
            <a:off x="1871067" y="5927527"/>
            <a:ext cx="10888147" cy="348377"/>
          </a:xfrm>
          <a:prstGeom prst="rect">
            <a:avLst/>
          </a:prstGeom>
          <a:noFill/>
          <a:ln/>
        </p:spPr>
        <p:txBody>
          <a:bodyPr wrap="none" rtlCol="0" anchor="t"/>
          <a:lstStyle/>
          <a:p>
            <a:pPr indent="0" marL="0">
              <a:lnSpc>
                <a:spcPts val="2743"/>
              </a:lnSpc>
              <a:buNone/>
            </a:pPr>
            <a:r>
              <a:rPr lang="en-US" sz="1715" b="1" dirty="0">
                <a:solidFill>
                  <a:srgbClr val="272525"/>
                </a:solidFill>
                <a:latin typeface="Montserrat" pitchFamily="34" charset="0"/>
                <a:ea typeface="Montserrat" pitchFamily="34" charset="-122"/>
                <a:cs typeface="Montserrat" pitchFamily="34" charset="-120"/>
              </a:rPr>
              <a:t>GitHub repo: </a:t>
            </a:r>
            <a:endParaRPr lang="en-US" sz="1715" dirty="0"/>
          </a:p>
        </p:txBody>
      </p:sp>
      <p:pic>
        <p:nvPicPr>
          <p:cNvPr id="14" name="Image 2" descr="preencoded.png">
            <a:hlinkClick r:id="rId4" tooltip=""/>
          </p:cNvPr>
          <p:cNvPicPr>
            <a:picLocks noChangeAspect="1"/>
          </p:cNvPicPr>
          <p:nvPr/>
        </p:nvPicPr>
        <p:blipFill>
          <a:blip r:embed="rId3"/>
          <a:stretch>
            <a:fillRect/>
          </a:stretch>
        </p:blipFill>
        <p:spPr>
          <a:xfrm>
            <a:off x="1871067" y="6520815"/>
            <a:ext cx="10888147" cy="1111210"/>
          </a:xfrm>
          <a:prstGeom prst="rect">
            <a:avLst/>
          </a:prstGeom>
        </p:spPr>
      </p:pic>
      <p:pic>
        <p:nvPicPr>
          <p:cNvPr id="15" name="Image 3"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1785818" y="609124"/>
            <a:ext cx="8351520" cy="691158"/>
          </a:xfrm>
          <a:prstGeom prst="rect">
            <a:avLst/>
          </a:prstGeom>
          <a:noFill/>
          <a:ln/>
        </p:spPr>
        <p:txBody>
          <a:bodyPr wrap="none" rtlCol="0" anchor="t"/>
          <a:lstStyle/>
          <a:p>
            <a:pPr indent="0" marL="0">
              <a:lnSpc>
                <a:spcPts val="5442"/>
              </a:lnSpc>
              <a:buNone/>
            </a:pPr>
            <a:r>
              <a:rPr lang="en-US" sz="4354" b="1" dirty="0">
                <a:solidFill>
                  <a:srgbClr val="396AF1"/>
                </a:solidFill>
                <a:latin typeface="Barlow" pitchFamily="34" charset="0"/>
                <a:ea typeface="Barlow" pitchFamily="34" charset="-122"/>
                <a:cs typeface="Barlow" pitchFamily="34" charset="-120"/>
              </a:rPr>
              <a:t>Predictive analysis(Classification)</a:t>
            </a:r>
            <a:endParaRPr lang="en-US" sz="4354" dirty="0"/>
          </a:p>
        </p:txBody>
      </p:sp>
      <p:sp>
        <p:nvSpPr>
          <p:cNvPr id="7" name="Shape 3"/>
          <p:cNvSpPr/>
          <p:nvPr/>
        </p:nvSpPr>
        <p:spPr>
          <a:xfrm>
            <a:off x="1785818" y="1963698"/>
            <a:ext cx="11058644" cy="99417"/>
          </a:xfrm>
          <a:prstGeom prst="rect">
            <a:avLst/>
          </a:prstGeom>
          <a:solidFill>
            <a:srgbClr val="EEEFF5"/>
          </a:solidFill>
          <a:ln/>
        </p:spPr>
      </p:sp>
      <p:sp>
        <p:nvSpPr>
          <p:cNvPr id="8" name="Shape 4"/>
          <p:cNvSpPr/>
          <p:nvPr/>
        </p:nvSpPr>
        <p:spPr>
          <a:xfrm>
            <a:off x="3505498" y="1963638"/>
            <a:ext cx="99417" cy="0"/>
          </a:xfrm>
          <a:prstGeom prst="rect">
            <a:avLst/>
          </a:prstGeom>
          <a:solidFill>
            <a:srgbClr val="EEEFF5"/>
          </a:solidFill>
          <a:ln/>
        </p:spPr>
      </p:sp>
      <p:sp>
        <p:nvSpPr>
          <p:cNvPr id="9" name="Shape 5"/>
          <p:cNvSpPr/>
          <p:nvPr/>
        </p:nvSpPr>
        <p:spPr>
          <a:xfrm>
            <a:off x="3306485" y="1714917"/>
            <a:ext cx="497562" cy="497562"/>
          </a:xfrm>
          <a:prstGeom prst="roundRect">
            <a:avLst>
              <a:gd name="adj" fmla="val 26671"/>
            </a:avLst>
          </a:prstGeom>
          <a:solidFill>
            <a:srgbClr val="EEEFF5"/>
          </a:solidFill>
          <a:ln/>
        </p:spPr>
      </p:sp>
      <p:sp>
        <p:nvSpPr>
          <p:cNvPr id="10" name="Text 6"/>
          <p:cNvSpPr/>
          <p:nvPr/>
        </p:nvSpPr>
        <p:spPr>
          <a:xfrm>
            <a:off x="3498056" y="1756350"/>
            <a:ext cx="114300" cy="414576"/>
          </a:xfrm>
          <a:prstGeom prst="rect">
            <a:avLst/>
          </a:prstGeom>
          <a:noFill/>
          <a:ln/>
        </p:spPr>
        <p:txBody>
          <a:bodyPr wrap="none" rtlCol="0" anchor="t"/>
          <a:lstStyle/>
          <a:p>
            <a:pPr algn="ctr" indent="0" marL="0">
              <a:lnSpc>
                <a:spcPts val="3265"/>
              </a:lnSpc>
              <a:buNone/>
            </a:pPr>
            <a:r>
              <a:rPr lang="en-US" sz="2612" b="1" dirty="0">
                <a:solidFill>
                  <a:srgbClr val="396AF1"/>
                </a:solidFill>
                <a:latin typeface="Barlow" pitchFamily="34" charset="0"/>
                <a:ea typeface="Barlow" pitchFamily="34" charset="-122"/>
                <a:cs typeface="Barlow" pitchFamily="34" charset="-120"/>
              </a:rPr>
              <a:t>1</a:t>
            </a:r>
            <a:endParaRPr lang="en-US" sz="2612" dirty="0"/>
          </a:p>
        </p:txBody>
      </p:sp>
      <p:sp>
        <p:nvSpPr>
          <p:cNvPr id="11" name="Text 7"/>
          <p:cNvSpPr/>
          <p:nvPr/>
        </p:nvSpPr>
        <p:spPr>
          <a:xfrm>
            <a:off x="2183606" y="2516624"/>
            <a:ext cx="2743200" cy="414576"/>
          </a:xfrm>
          <a:prstGeom prst="rect">
            <a:avLst/>
          </a:prstGeom>
          <a:noFill/>
          <a:ln/>
        </p:spPr>
        <p:txBody>
          <a:bodyPr wrap="none" rtlCol="0" anchor="t"/>
          <a:lstStyle/>
          <a:p>
            <a:pPr algn="ctr" indent="0" marL="0">
              <a:lnSpc>
                <a:spcPts val="3265"/>
              </a:lnSpc>
              <a:buNone/>
            </a:pPr>
            <a:r>
              <a:rPr lang="en-US" sz="2612" b="1" dirty="0">
                <a:solidFill>
                  <a:srgbClr val="396AF1"/>
                </a:solidFill>
                <a:latin typeface="Barlow" pitchFamily="34" charset="0"/>
                <a:ea typeface="Barlow" pitchFamily="34" charset="-122"/>
                <a:cs typeface="Barlow" pitchFamily="34" charset="-120"/>
              </a:rPr>
              <a:t>Building the model</a:t>
            </a:r>
            <a:endParaRPr lang="en-US" sz="2612" dirty="0"/>
          </a:p>
        </p:txBody>
      </p:sp>
      <p:sp>
        <p:nvSpPr>
          <p:cNvPr id="12" name="Text 8"/>
          <p:cNvSpPr/>
          <p:nvPr/>
        </p:nvSpPr>
        <p:spPr>
          <a:xfrm>
            <a:off x="2006918" y="3152299"/>
            <a:ext cx="3096578" cy="2476976"/>
          </a:xfrm>
          <a:prstGeom prst="rect">
            <a:avLst/>
          </a:prstGeom>
          <a:noFill/>
          <a:ln/>
        </p:spPr>
        <p:txBody>
          <a:bodyPr wrap="square" rtlCol="0" anchor="t"/>
          <a:lstStyle/>
          <a:p>
            <a:pPr algn="l" indent="0" marL="0">
              <a:lnSpc>
                <a:spcPts val="2786"/>
              </a:lnSpc>
              <a:buNone/>
            </a:pPr>
            <a:r>
              <a:rPr lang="en-US" sz="1742" dirty="0">
                <a:solidFill>
                  <a:srgbClr val="272525"/>
                </a:solidFill>
                <a:latin typeface="Montserrat" pitchFamily="34" charset="0"/>
                <a:ea typeface="Montserrat" pitchFamily="34" charset="-122"/>
                <a:cs typeface="Montserrat" pitchFamily="34" charset="-120"/>
              </a:rPr>
              <a:t>1) Create column for the class.</a:t>
            </a:r>
            <a:pPr algn="l" indent="0" marL="0">
              <a:lnSpc>
                <a:spcPts val="2786"/>
              </a:lnSpc>
              <a:buNone/>
            </a:pPr>
            <a:r>
              <a:rPr lang="en-US" sz="1742" dirty="0">
                <a:solidFill>
                  <a:srgbClr val="272525"/>
                </a:solidFill>
                <a:latin typeface="Montserrat" pitchFamily="34" charset="0"/>
                <a:ea typeface="Montserrat" pitchFamily="34" charset="-122"/>
                <a:cs typeface="Montserrat" pitchFamily="34" charset="-120"/>
              </a:rPr>
              <a:t>
</a:t>
            </a:r>
            <a:pPr algn="l" indent="0" marL="0">
              <a:lnSpc>
                <a:spcPts val="2786"/>
              </a:lnSpc>
              <a:buNone/>
            </a:pPr>
            <a:r>
              <a:rPr lang="en-US" sz="1742" dirty="0">
                <a:solidFill>
                  <a:srgbClr val="272525"/>
                </a:solidFill>
                <a:latin typeface="Montserrat" pitchFamily="34" charset="0"/>
                <a:ea typeface="Montserrat" pitchFamily="34" charset="-122"/>
                <a:cs typeface="Montserrat" pitchFamily="34" charset="-120"/>
              </a:rPr>
              <a:t>2) Standardize the data.</a:t>
            </a:r>
            <a:pPr algn="l" indent="0" marL="0">
              <a:lnSpc>
                <a:spcPts val="2786"/>
              </a:lnSpc>
              <a:buNone/>
            </a:pPr>
            <a:r>
              <a:rPr lang="en-US" sz="1742" dirty="0">
                <a:solidFill>
                  <a:srgbClr val="272525"/>
                </a:solidFill>
                <a:latin typeface="Montserrat" pitchFamily="34" charset="0"/>
                <a:ea typeface="Montserrat" pitchFamily="34" charset="-122"/>
                <a:cs typeface="Montserrat" pitchFamily="34" charset="-120"/>
              </a:rPr>
              <a:t>
</a:t>
            </a:r>
            <a:pPr algn="l" indent="0" marL="0">
              <a:lnSpc>
                <a:spcPts val="2786"/>
              </a:lnSpc>
              <a:buNone/>
            </a:pPr>
            <a:r>
              <a:rPr lang="en-US" sz="1742" dirty="0">
                <a:solidFill>
                  <a:srgbClr val="272525"/>
                </a:solidFill>
                <a:latin typeface="Montserrat" pitchFamily="34" charset="0"/>
                <a:ea typeface="Montserrat" pitchFamily="34" charset="-122"/>
                <a:cs typeface="Montserrat" pitchFamily="34" charset="-120"/>
              </a:rPr>
              <a:t>3) Split the data info train and test sets.</a:t>
            </a:r>
            <a:pPr algn="l" indent="0" marL="0">
              <a:lnSpc>
                <a:spcPts val="2786"/>
              </a:lnSpc>
              <a:buNone/>
            </a:pPr>
            <a:r>
              <a:rPr lang="en-US" sz="1742" dirty="0">
                <a:solidFill>
                  <a:srgbClr val="272525"/>
                </a:solidFill>
                <a:latin typeface="Montserrat" pitchFamily="34" charset="0"/>
                <a:ea typeface="Montserrat" pitchFamily="34" charset="-122"/>
                <a:cs typeface="Montserrat" pitchFamily="34" charset="-120"/>
              </a:rPr>
              <a:t>
</a:t>
            </a:r>
            <a:pPr algn="l" indent="0" marL="0">
              <a:lnSpc>
                <a:spcPts val="2786"/>
              </a:lnSpc>
              <a:buNone/>
            </a:pPr>
            <a:r>
              <a:rPr lang="en-US" sz="1742" dirty="0">
                <a:solidFill>
                  <a:srgbClr val="272525"/>
                </a:solidFill>
                <a:latin typeface="Montserrat" pitchFamily="34" charset="0"/>
                <a:ea typeface="Montserrat" pitchFamily="34" charset="-122"/>
                <a:cs typeface="Montserrat" pitchFamily="34" charset="-120"/>
              </a:rPr>
              <a:t>4) Build GridSearchCV model and fit the data.</a:t>
            </a:r>
            <a:endParaRPr lang="en-US" sz="1742" dirty="0"/>
          </a:p>
        </p:txBody>
      </p:sp>
      <p:sp>
        <p:nvSpPr>
          <p:cNvPr id="13" name="Shape 9"/>
          <p:cNvSpPr/>
          <p:nvPr/>
        </p:nvSpPr>
        <p:spPr>
          <a:xfrm>
            <a:off x="7265372" y="1963638"/>
            <a:ext cx="99417" cy="0"/>
          </a:xfrm>
          <a:prstGeom prst="rect">
            <a:avLst/>
          </a:prstGeom>
          <a:solidFill>
            <a:srgbClr val="EEEFF5"/>
          </a:solidFill>
          <a:ln/>
        </p:spPr>
      </p:sp>
      <p:sp>
        <p:nvSpPr>
          <p:cNvPr id="14" name="Shape 10"/>
          <p:cNvSpPr/>
          <p:nvPr/>
        </p:nvSpPr>
        <p:spPr>
          <a:xfrm>
            <a:off x="7066359" y="1714917"/>
            <a:ext cx="497562" cy="497562"/>
          </a:xfrm>
          <a:prstGeom prst="roundRect">
            <a:avLst>
              <a:gd name="adj" fmla="val 26671"/>
            </a:avLst>
          </a:prstGeom>
          <a:solidFill>
            <a:srgbClr val="EEEFF5"/>
          </a:solidFill>
          <a:ln/>
        </p:spPr>
      </p:sp>
      <p:sp>
        <p:nvSpPr>
          <p:cNvPr id="15" name="Text 11"/>
          <p:cNvSpPr/>
          <p:nvPr/>
        </p:nvSpPr>
        <p:spPr>
          <a:xfrm>
            <a:off x="7223641" y="1756350"/>
            <a:ext cx="182880" cy="414576"/>
          </a:xfrm>
          <a:prstGeom prst="rect">
            <a:avLst/>
          </a:prstGeom>
          <a:noFill/>
          <a:ln/>
        </p:spPr>
        <p:txBody>
          <a:bodyPr wrap="none" rtlCol="0" anchor="t"/>
          <a:lstStyle/>
          <a:p>
            <a:pPr algn="ctr" indent="0" marL="0">
              <a:lnSpc>
                <a:spcPts val="3265"/>
              </a:lnSpc>
              <a:buNone/>
            </a:pPr>
            <a:r>
              <a:rPr lang="en-US" sz="2612" b="1" dirty="0">
                <a:solidFill>
                  <a:srgbClr val="396AF1"/>
                </a:solidFill>
                <a:latin typeface="Barlow" pitchFamily="34" charset="0"/>
                <a:ea typeface="Barlow" pitchFamily="34" charset="-122"/>
                <a:cs typeface="Barlow" pitchFamily="34" charset="-120"/>
              </a:rPr>
              <a:t>2</a:t>
            </a:r>
            <a:endParaRPr lang="en-US" sz="2612" dirty="0"/>
          </a:p>
        </p:txBody>
      </p:sp>
      <p:sp>
        <p:nvSpPr>
          <p:cNvPr id="16" name="Text 12"/>
          <p:cNvSpPr/>
          <p:nvPr/>
        </p:nvSpPr>
        <p:spPr>
          <a:xfrm>
            <a:off x="5766792" y="2516624"/>
            <a:ext cx="3096578" cy="829151"/>
          </a:xfrm>
          <a:prstGeom prst="rect">
            <a:avLst/>
          </a:prstGeom>
          <a:noFill/>
          <a:ln/>
        </p:spPr>
        <p:txBody>
          <a:bodyPr wrap="square" rtlCol="0" anchor="t"/>
          <a:lstStyle/>
          <a:p>
            <a:pPr algn="ctr" indent="0" marL="0">
              <a:lnSpc>
                <a:spcPts val="3265"/>
              </a:lnSpc>
              <a:buNone/>
            </a:pPr>
            <a:r>
              <a:rPr lang="en-US" sz="2612" b="1" dirty="0">
                <a:solidFill>
                  <a:srgbClr val="396AF1"/>
                </a:solidFill>
                <a:latin typeface="Barlow" pitchFamily="34" charset="0"/>
                <a:ea typeface="Barlow" pitchFamily="34" charset="-122"/>
                <a:cs typeface="Barlow" pitchFamily="34" charset="-120"/>
              </a:rPr>
              <a:t>Evaluating the model</a:t>
            </a:r>
            <a:endParaRPr lang="en-US" sz="2612" dirty="0"/>
          </a:p>
        </p:txBody>
      </p:sp>
      <p:sp>
        <p:nvSpPr>
          <p:cNvPr id="17" name="Text 13"/>
          <p:cNvSpPr/>
          <p:nvPr/>
        </p:nvSpPr>
        <p:spPr>
          <a:xfrm>
            <a:off x="5766792" y="3566874"/>
            <a:ext cx="3096578" cy="1769269"/>
          </a:xfrm>
          <a:prstGeom prst="rect">
            <a:avLst/>
          </a:prstGeom>
          <a:noFill/>
          <a:ln/>
        </p:spPr>
        <p:txBody>
          <a:bodyPr wrap="square" rtlCol="0" anchor="t"/>
          <a:lstStyle/>
          <a:p>
            <a:pPr algn="l" indent="0" marL="0">
              <a:lnSpc>
                <a:spcPts val="2786"/>
              </a:lnSpc>
              <a:buNone/>
            </a:pPr>
            <a:r>
              <a:rPr lang="en-US" sz="1742" dirty="0">
                <a:solidFill>
                  <a:srgbClr val="272525"/>
                </a:solidFill>
                <a:latin typeface="Montserrat" pitchFamily="34" charset="0"/>
                <a:ea typeface="Montserrat" pitchFamily="34" charset="-122"/>
                <a:cs typeface="Montserrat" pitchFamily="34" charset="-120"/>
              </a:rPr>
              <a:t>1) Calculating the accuracies.</a:t>
            </a:r>
            <a:pPr algn="l" indent="0" marL="0">
              <a:lnSpc>
                <a:spcPts val="2786"/>
              </a:lnSpc>
              <a:buNone/>
            </a:pPr>
            <a:r>
              <a:rPr lang="en-US" sz="1742" dirty="0">
                <a:solidFill>
                  <a:srgbClr val="272525"/>
                </a:solidFill>
                <a:latin typeface="Montserrat" pitchFamily="34" charset="0"/>
                <a:ea typeface="Montserrat" pitchFamily="34" charset="-122"/>
                <a:cs typeface="Montserrat" pitchFamily="34" charset="-120"/>
              </a:rPr>
              <a:t>
</a:t>
            </a:r>
            <a:pPr algn="l" indent="0" marL="0">
              <a:lnSpc>
                <a:spcPts val="2786"/>
              </a:lnSpc>
              <a:buNone/>
            </a:pPr>
            <a:r>
              <a:rPr lang="en-US" sz="1742" dirty="0">
                <a:solidFill>
                  <a:srgbClr val="272525"/>
                </a:solidFill>
                <a:latin typeface="Montserrat" pitchFamily="34" charset="0"/>
                <a:ea typeface="Montserrat" pitchFamily="34" charset="-122"/>
                <a:cs typeface="Montserrat" pitchFamily="34" charset="-120"/>
              </a:rPr>
              <a:t>2) Calculating the confusion matrixes.</a:t>
            </a:r>
            <a:pPr algn="l" indent="0" marL="0">
              <a:lnSpc>
                <a:spcPts val="2786"/>
              </a:lnSpc>
              <a:buNone/>
            </a:pPr>
            <a:r>
              <a:rPr lang="en-US" sz="1742" dirty="0">
                <a:solidFill>
                  <a:srgbClr val="272525"/>
                </a:solidFill>
                <a:latin typeface="Montserrat" pitchFamily="34" charset="0"/>
                <a:ea typeface="Montserrat" pitchFamily="34" charset="-122"/>
                <a:cs typeface="Montserrat" pitchFamily="34" charset="-120"/>
              </a:rPr>
              <a:t>
</a:t>
            </a:r>
            <a:pPr algn="l" indent="0" marL="0">
              <a:lnSpc>
                <a:spcPts val="2786"/>
              </a:lnSpc>
              <a:buNone/>
            </a:pPr>
            <a:r>
              <a:rPr lang="en-US" sz="1742" dirty="0">
                <a:solidFill>
                  <a:srgbClr val="272525"/>
                </a:solidFill>
                <a:latin typeface="Montserrat" pitchFamily="34" charset="0"/>
                <a:ea typeface="Montserrat" pitchFamily="34" charset="-122"/>
                <a:cs typeface="Montserrat" pitchFamily="34" charset="-120"/>
              </a:rPr>
              <a:t>3) Plot the results .</a:t>
            </a:r>
            <a:endParaRPr lang="en-US" sz="1742" dirty="0"/>
          </a:p>
        </p:txBody>
      </p:sp>
      <p:sp>
        <p:nvSpPr>
          <p:cNvPr id="18" name="Shape 14"/>
          <p:cNvSpPr/>
          <p:nvPr/>
        </p:nvSpPr>
        <p:spPr>
          <a:xfrm>
            <a:off x="11025247" y="1963638"/>
            <a:ext cx="99417" cy="0"/>
          </a:xfrm>
          <a:prstGeom prst="rect">
            <a:avLst/>
          </a:prstGeom>
          <a:solidFill>
            <a:srgbClr val="EEEFF5"/>
          </a:solidFill>
          <a:ln/>
        </p:spPr>
      </p:sp>
      <p:sp>
        <p:nvSpPr>
          <p:cNvPr id="19" name="Shape 15"/>
          <p:cNvSpPr/>
          <p:nvPr/>
        </p:nvSpPr>
        <p:spPr>
          <a:xfrm>
            <a:off x="10826234" y="1714917"/>
            <a:ext cx="497562" cy="497562"/>
          </a:xfrm>
          <a:prstGeom prst="roundRect">
            <a:avLst>
              <a:gd name="adj" fmla="val 26671"/>
            </a:avLst>
          </a:prstGeom>
          <a:solidFill>
            <a:srgbClr val="EEEFF5"/>
          </a:solidFill>
          <a:ln/>
        </p:spPr>
      </p:sp>
      <p:sp>
        <p:nvSpPr>
          <p:cNvPr id="20" name="Text 16"/>
          <p:cNvSpPr/>
          <p:nvPr/>
        </p:nvSpPr>
        <p:spPr>
          <a:xfrm>
            <a:off x="10983516" y="1756350"/>
            <a:ext cx="182880" cy="414576"/>
          </a:xfrm>
          <a:prstGeom prst="rect">
            <a:avLst/>
          </a:prstGeom>
          <a:noFill/>
          <a:ln/>
        </p:spPr>
        <p:txBody>
          <a:bodyPr wrap="none" rtlCol="0" anchor="t"/>
          <a:lstStyle/>
          <a:p>
            <a:pPr algn="ctr" indent="0" marL="0">
              <a:lnSpc>
                <a:spcPts val="3265"/>
              </a:lnSpc>
              <a:buNone/>
            </a:pPr>
            <a:r>
              <a:rPr lang="en-US" sz="2612" b="1" dirty="0">
                <a:solidFill>
                  <a:srgbClr val="396AF1"/>
                </a:solidFill>
                <a:latin typeface="Barlow" pitchFamily="34" charset="0"/>
                <a:ea typeface="Barlow" pitchFamily="34" charset="-122"/>
                <a:cs typeface="Barlow" pitchFamily="34" charset="-120"/>
              </a:rPr>
              <a:t>3</a:t>
            </a:r>
            <a:endParaRPr lang="en-US" sz="2612" dirty="0"/>
          </a:p>
        </p:txBody>
      </p:sp>
      <p:sp>
        <p:nvSpPr>
          <p:cNvPr id="21" name="Text 17"/>
          <p:cNvSpPr/>
          <p:nvPr/>
        </p:nvSpPr>
        <p:spPr>
          <a:xfrm>
            <a:off x="9526667" y="2516624"/>
            <a:ext cx="3096697" cy="829151"/>
          </a:xfrm>
          <a:prstGeom prst="rect">
            <a:avLst/>
          </a:prstGeom>
          <a:noFill/>
          <a:ln/>
        </p:spPr>
        <p:txBody>
          <a:bodyPr wrap="square" rtlCol="0" anchor="t"/>
          <a:lstStyle/>
          <a:p>
            <a:pPr algn="ctr" indent="0" marL="0">
              <a:lnSpc>
                <a:spcPts val="3265"/>
              </a:lnSpc>
              <a:buNone/>
            </a:pPr>
            <a:r>
              <a:rPr lang="en-US" sz="2612" b="1" dirty="0">
                <a:solidFill>
                  <a:srgbClr val="396AF1"/>
                </a:solidFill>
                <a:latin typeface="Barlow" pitchFamily="34" charset="0"/>
                <a:ea typeface="Barlow" pitchFamily="34" charset="-122"/>
                <a:cs typeface="Barlow" pitchFamily="34" charset="-120"/>
              </a:rPr>
              <a:t>Finding the optimal model</a:t>
            </a:r>
            <a:endParaRPr lang="en-US" sz="2612" dirty="0"/>
          </a:p>
        </p:txBody>
      </p:sp>
      <p:sp>
        <p:nvSpPr>
          <p:cNvPr id="22" name="Text 18"/>
          <p:cNvSpPr/>
          <p:nvPr/>
        </p:nvSpPr>
        <p:spPr>
          <a:xfrm>
            <a:off x="9526667" y="3566874"/>
            <a:ext cx="3096697" cy="1769269"/>
          </a:xfrm>
          <a:prstGeom prst="rect">
            <a:avLst/>
          </a:prstGeom>
          <a:noFill/>
          <a:ln/>
        </p:spPr>
        <p:txBody>
          <a:bodyPr wrap="square" rtlCol="0" anchor="t"/>
          <a:lstStyle/>
          <a:p>
            <a:pPr algn="l" indent="0" marL="0">
              <a:lnSpc>
                <a:spcPts val="2786"/>
              </a:lnSpc>
              <a:buNone/>
            </a:pPr>
            <a:r>
              <a:rPr lang="en-US" sz="1742" dirty="0">
                <a:solidFill>
                  <a:srgbClr val="272525"/>
                </a:solidFill>
                <a:latin typeface="Montserrat" pitchFamily="34" charset="0"/>
                <a:ea typeface="Montserrat" pitchFamily="34" charset="-122"/>
                <a:cs typeface="Montserrat" pitchFamily="34" charset="-120"/>
              </a:rPr>
              <a:t>1) Find the best hyperparameters for the models.</a:t>
            </a:r>
            <a:pPr algn="l" indent="0" marL="0">
              <a:lnSpc>
                <a:spcPts val="2786"/>
              </a:lnSpc>
              <a:buNone/>
            </a:pPr>
            <a:r>
              <a:rPr lang="en-US" sz="1742" dirty="0">
                <a:solidFill>
                  <a:srgbClr val="272525"/>
                </a:solidFill>
                <a:latin typeface="Montserrat" pitchFamily="34" charset="0"/>
                <a:ea typeface="Montserrat" pitchFamily="34" charset="-122"/>
                <a:cs typeface="Montserrat" pitchFamily="34" charset="-120"/>
              </a:rPr>
              <a:t>
</a:t>
            </a:r>
            <a:pPr algn="l" indent="0" marL="0">
              <a:lnSpc>
                <a:spcPts val="2786"/>
              </a:lnSpc>
              <a:buNone/>
            </a:pPr>
            <a:r>
              <a:rPr lang="en-US" sz="1742" dirty="0">
                <a:solidFill>
                  <a:srgbClr val="272525"/>
                </a:solidFill>
                <a:latin typeface="Montserrat" pitchFamily="34" charset="0"/>
                <a:ea typeface="Montserrat" pitchFamily="34" charset="-122"/>
                <a:cs typeface="Montserrat" pitchFamily="34" charset="-120"/>
              </a:rPr>
              <a:t>2) Find the best model with highest accuracy</a:t>
            </a:r>
            <a:endParaRPr lang="en-US" sz="1742" dirty="0"/>
          </a:p>
        </p:txBody>
      </p:sp>
      <p:sp>
        <p:nvSpPr>
          <p:cNvPr id="23" name="Text 19"/>
          <p:cNvSpPr/>
          <p:nvPr/>
        </p:nvSpPr>
        <p:spPr>
          <a:xfrm>
            <a:off x="9526667" y="5535097"/>
            <a:ext cx="3096697" cy="707707"/>
          </a:xfrm>
          <a:prstGeom prst="rect">
            <a:avLst/>
          </a:prstGeom>
          <a:noFill/>
          <a:ln/>
        </p:spPr>
        <p:txBody>
          <a:bodyPr wrap="square" rtlCol="0" anchor="t"/>
          <a:lstStyle/>
          <a:p>
            <a:pPr algn="l" indent="0" marL="0">
              <a:lnSpc>
                <a:spcPts val="2786"/>
              </a:lnSpc>
              <a:buNone/>
            </a:pPr>
            <a:r>
              <a:rPr lang="en-US" sz="1742" dirty="0">
                <a:solidFill>
                  <a:srgbClr val="272525"/>
                </a:solidFill>
                <a:latin typeface="Montserrat" pitchFamily="34" charset="0"/>
                <a:ea typeface="Montserrat" pitchFamily="34" charset="-122"/>
                <a:cs typeface="Montserrat" pitchFamily="34" charset="-120"/>
              </a:rPr>
              <a:t>3) Confirm the optimal model.</a:t>
            </a:r>
            <a:endParaRPr lang="en-US" sz="1742" dirty="0"/>
          </a:p>
        </p:txBody>
      </p:sp>
      <p:pic>
        <p:nvPicPr>
          <p:cNvPr id="24" name="Image 2" descr="preencoded.png">
            <a:hlinkClick r:id="rId4" tooltip=""/>
          </p:cNvPr>
          <p:cNvPicPr>
            <a:picLocks noChangeAspect="1"/>
          </p:cNvPicPr>
          <p:nvPr/>
        </p:nvPicPr>
        <p:blipFill>
          <a:blip r:embed="rId3"/>
          <a:stretch>
            <a:fillRect/>
          </a:stretch>
        </p:blipFill>
        <p:spPr>
          <a:xfrm>
            <a:off x="1785818" y="6491526"/>
            <a:ext cx="11058644" cy="1128832"/>
          </a:xfrm>
          <a:prstGeom prst="rect">
            <a:avLst/>
          </a:prstGeom>
        </p:spPr>
      </p:pic>
      <p:pic>
        <p:nvPicPr>
          <p:cNvPr id="25" name="Image 3"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240161"/>
          </a:xfrm>
          <a:prstGeom prst="rect">
            <a:avLst/>
          </a:prstGeom>
        </p:spPr>
      </p:pic>
      <p:sp>
        <p:nvSpPr>
          <p:cNvPr id="5" name="Text 1"/>
          <p:cNvSpPr/>
          <p:nvPr/>
        </p:nvSpPr>
        <p:spPr>
          <a:xfrm>
            <a:off x="2834759" y="2733318"/>
            <a:ext cx="3584377" cy="559951"/>
          </a:xfrm>
          <a:prstGeom prst="rect">
            <a:avLst/>
          </a:prstGeom>
          <a:noFill/>
          <a:ln/>
        </p:spPr>
        <p:txBody>
          <a:bodyPr wrap="none" rtlCol="0" anchor="t"/>
          <a:lstStyle/>
          <a:p>
            <a:pPr indent="0" marL="0">
              <a:lnSpc>
                <a:spcPts val="4410"/>
              </a:lnSpc>
              <a:buNone/>
            </a:pPr>
            <a:r>
              <a:rPr lang="en-US" sz="3528" b="1" dirty="0">
                <a:solidFill>
                  <a:srgbClr val="396AF1"/>
                </a:solidFill>
                <a:latin typeface="Barlow" pitchFamily="34" charset="0"/>
                <a:ea typeface="Barlow" pitchFamily="34" charset="-122"/>
                <a:cs typeface="Barlow" pitchFamily="34" charset="-120"/>
              </a:rPr>
              <a:t>Results</a:t>
            </a:r>
            <a:endParaRPr lang="en-US" sz="3528" dirty="0"/>
          </a:p>
        </p:txBody>
      </p:sp>
      <p:pic>
        <p:nvPicPr>
          <p:cNvPr id="6" name="Image 2" descr="preencoded.png">    </p:cNvPr>
          <p:cNvPicPr>
            <a:picLocks noChangeAspect="1"/>
          </p:cNvPicPr>
          <p:nvPr/>
        </p:nvPicPr>
        <p:blipFill>
          <a:blip r:embed="rId3"/>
          <a:stretch>
            <a:fillRect/>
          </a:stretch>
        </p:blipFill>
        <p:spPr>
          <a:xfrm>
            <a:off x="4548307" y="3561993"/>
            <a:ext cx="5533787" cy="3112651"/>
          </a:xfrm>
          <a:prstGeom prst="rect">
            <a:avLst/>
          </a:prstGeom>
        </p:spPr>
      </p:pic>
      <p:sp>
        <p:nvSpPr>
          <p:cNvPr id="7" name="Text 2"/>
          <p:cNvSpPr/>
          <p:nvPr/>
        </p:nvSpPr>
        <p:spPr>
          <a:xfrm>
            <a:off x="2834759" y="6876217"/>
            <a:ext cx="8960882" cy="860108"/>
          </a:xfrm>
          <a:prstGeom prst="rect">
            <a:avLst/>
          </a:prstGeom>
          <a:noFill/>
          <a:ln/>
        </p:spPr>
        <p:txBody>
          <a:bodyPr wrap="square" rtlCol="0" anchor="t"/>
          <a:lstStyle/>
          <a:p>
            <a:pPr algn="ctr" indent="0" marL="0">
              <a:lnSpc>
                <a:spcPts val="2258"/>
              </a:lnSpc>
              <a:buNone/>
            </a:pPr>
            <a:r>
              <a:rPr lang="en-US" sz="1411" dirty="0">
                <a:solidFill>
                  <a:srgbClr val="272525"/>
                </a:solidFill>
                <a:latin typeface="Montserrat" pitchFamily="34" charset="0"/>
                <a:ea typeface="Montserrat" pitchFamily="34" charset="-122"/>
                <a:cs typeface="Montserrat" pitchFamily="34" charset="-120"/>
              </a:rPr>
              <a:t>This is a preview of the Plotly dashboard. The following sides will show the results of EDA with visualization, EDA with SQL, Interactive Map with Folium, and finally the results of our model with about 83% accuracy.</a:t>
            </a:r>
            <a:endParaRPr lang="en-US" sz="1411" dirty="0"/>
          </a:p>
        </p:txBody>
      </p:sp>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298502"/>
          </a:xfrm>
          <a:prstGeom prst="rect">
            <a:avLst/>
          </a:prstGeom>
        </p:spPr>
      </p:pic>
      <p:sp>
        <p:nvSpPr>
          <p:cNvPr id="5" name="Text 1"/>
          <p:cNvSpPr/>
          <p:nvPr/>
        </p:nvSpPr>
        <p:spPr>
          <a:xfrm>
            <a:off x="2717959" y="2804755"/>
            <a:ext cx="4526280" cy="574596"/>
          </a:xfrm>
          <a:prstGeom prst="rect">
            <a:avLst/>
          </a:prstGeom>
          <a:noFill/>
          <a:ln/>
        </p:spPr>
        <p:txBody>
          <a:bodyPr wrap="none" rtlCol="0" anchor="t"/>
          <a:lstStyle/>
          <a:p>
            <a:pPr indent="0" marL="0">
              <a:lnSpc>
                <a:spcPts val="4525"/>
              </a:lnSpc>
              <a:buNone/>
            </a:pPr>
            <a:r>
              <a:rPr lang="en-US" sz="3620" b="1" dirty="0">
                <a:solidFill>
                  <a:srgbClr val="396AF1"/>
                </a:solidFill>
                <a:latin typeface="Barlow" pitchFamily="34" charset="0"/>
                <a:ea typeface="Barlow" pitchFamily="34" charset="-122"/>
                <a:cs typeface="Barlow" pitchFamily="34" charset="-120"/>
              </a:rPr>
              <a:t>EDA with Visualization</a:t>
            </a:r>
            <a:endParaRPr lang="en-US" sz="3620" dirty="0"/>
          </a:p>
        </p:txBody>
      </p:sp>
      <p:sp>
        <p:nvSpPr>
          <p:cNvPr id="6" name="Text 2"/>
          <p:cNvSpPr/>
          <p:nvPr/>
        </p:nvSpPr>
        <p:spPr>
          <a:xfrm>
            <a:off x="2717959" y="3655100"/>
            <a:ext cx="9194363" cy="294084"/>
          </a:xfrm>
          <a:prstGeom prst="rect">
            <a:avLst/>
          </a:prstGeom>
          <a:noFill/>
          <a:ln/>
        </p:spPr>
        <p:txBody>
          <a:bodyPr wrap="none" rtlCol="0" anchor="t"/>
          <a:lstStyle/>
          <a:p>
            <a:pPr indent="0" marL="0">
              <a:lnSpc>
                <a:spcPts val="2317"/>
              </a:lnSpc>
              <a:buNone/>
            </a:pPr>
            <a:r>
              <a:rPr lang="en-US" sz="1448" dirty="0">
                <a:solidFill>
                  <a:srgbClr val="272525"/>
                </a:solidFill>
                <a:latin typeface="Montserrat" pitchFamily="34" charset="0"/>
                <a:ea typeface="Montserrat" pitchFamily="34" charset="-122"/>
                <a:cs typeface="Montserrat" pitchFamily="34" charset="-120"/>
              </a:rPr>
              <a:t>Flight Number vs. Launch Site</a:t>
            </a:r>
            <a:endParaRPr lang="en-US" sz="1448" dirty="0"/>
          </a:p>
        </p:txBody>
      </p:sp>
      <p:pic>
        <p:nvPicPr>
          <p:cNvPr id="7" name="Image 2" descr="preencoded.png">    </p:cNvPr>
          <p:cNvPicPr>
            <a:picLocks noChangeAspect="1"/>
          </p:cNvPicPr>
          <p:nvPr/>
        </p:nvPicPr>
        <p:blipFill>
          <a:blip r:embed="rId3"/>
          <a:stretch>
            <a:fillRect/>
          </a:stretch>
        </p:blipFill>
        <p:spPr>
          <a:xfrm>
            <a:off x="2717959" y="4155996"/>
            <a:ext cx="9194363" cy="1977271"/>
          </a:xfrm>
          <a:prstGeom prst="rect">
            <a:avLst/>
          </a:prstGeom>
        </p:spPr>
      </p:pic>
      <p:sp>
        <p:nvSpPr>
          <p:cNvPr id="8" name="Text 3"/>
          <p:cNvSpPr/>
          <p:nvPr/>
        </p:nvSpPr>
        <p:spPr>
          <a:xfrm>
            <a:off x="2717959" y="6340078"/>
            <a:ext cx="9194363" cy="294084"/>
          </a:xfrm>
          <a:prstGeom prst="rect">
            <a:avLst/>
          </a:prstGeom>
          <a:noFill/>
          <a:ln/>
        </p:spPr>
        <p:txBody>
          <a:bodyPr wrap="none" rtlCol="0" anchor="t"/>
          <a:lstStyle/>
          <a:p>
            <a:pPr indent="0" marL="0">
              <a:lnSpc>
                <a:spcPts val="2317"/>
              </a:lnSpc>
              <a:buNone/>
            </a:pPr>
            <a:r>
              <a:rPr lang="en-US" sz="1448" dirty="0">
                <a:solidFill>
                  <a:srgbClr val="272525"/>
                </a:solidFill>
                <a:latin typeface="Montserrat" pitchFamily="34" charset="0"/>
                <a:ea typeface="Montserrat" pitchFamily="34" charset="-122"/>
                <a:cs typeface="Montserrat" pitchFamily="34" charset="-120"/>
              </a:rPr>
              <a:t>Green indicates successful launch; Blue indicates unsuccessful launch.</a:t>
            </a:r>
            <a:endParaRPr lang="en-US" sz="1448" dirty="0"/>
          </a:p>
        </p:txBody>
      </p:sp>
      <p:sp>
        <p:nvSpPr>
          <p:cNvPr id="9" name="Text 4"/>
          <p:cNvSpPr/>
          <p:nvPr/>
        </p:nvSpPr>
        <p:spPr>
          <a:xfrm>
            <a:off x="2717959" y="6840974"/>
            <a:ext cx="9194363" cy="882253"/>
          </a:xfrm>
          <a:prstGeom prst="rect">
            <a:avLst/>
          </a:prstGeom>
          <a:noFill/>
          <a:ln/>
        </p:spPr>
        <p:txBody>
          <a:bodyPr wrap="square" rtlCol="0" anchor="t"/>
          <a:lstStyle/>
          <a:p>
            <a:pPr indent="0" marL="0">
              <a:lnSpc>
                <a:spcPts val="2317"/>
              </a:lnSpc>
              <a:buNone/>
            </a:pPr>
            <a:r>
              <a:rPr lang="en-US" sz="1448" b="1" dirty="0">
                <a:solidFill>
                  <a:srgbClr val="272525"/>
                </a:solidFill>
                <a:latin typeface="Montserrat" pitchFamily="34" charset="0"/>
                <a:ea typeface="Montserrat" pitchFamily="34" charset="-122"/>
                <a:cs typeface="Montserrat" pitchFamily="34" charset="-120"/>
              </a:rPr>
              <a:t>Graphic suggests an increase in success rate over time (indicated in Flight Number). Likely a big breakthrough around flight 20 which significantly increased success rate. CCAFS appears to be the main launch site as it has the most volume.</a:t>
            </a:r>
            <a:endParaRPr lang="en-US" sz="1448"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354455"/>
            <a:ext cx="4861560" cy="694373"/>
          </a:xfrm>
          <a:prstGeom prst="rect">
            <a:avLst/>
          </a:prstGeom>
          <a:noFill/>
          <a:ln/>
        </p:spPr>
        <p:txBody>
          <a:bodyPr wrap="non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Goals of the Project</a:t>
            </a:r>
            <a:endParaRPr lang="en-US" sz="4374" dirty="0"/>
          </a:p>
        </p:txBody>
      </p:sp>
      <p:sp>
        <p:nvSpPr>
          <p:cNvPr id="5" name="Shape 2"/>
          <p:cNvSpPr/>
          <p:nvPr/>
        </p:nvSpPr>
        <p:spPr>
          <a:xfrm>
            <a:off x="1760220" y="2493169"/>
            <a:ext cx="5443895" cy="2079903"/>
          </a:xfrm>
          <a:prstGeom prst="roundRect">
            <a:avLst>
              <a:gd name="adj" fmla="val 6410"/>
            </a:avLst>
          </a:prstGeom>
          <a:solidFill>
            <a:srgbClr val="EEEFF5"/>
          </a:solidFill>
          <a:ln/>
        </p:spPr>
      </p:sp>
      <p:sp>
        <p:nvSpPr>
          <p:cNvPr id="6" name="Text 3"/>
          <p:cNvSpPr/>
          <p:nvPr/>
        </p:nvSpPr>
        <p:spPr>
          <a:xfrm>
            <a:off x="1982391" y="2715339"/>
            <a:ext cx="3604260" cy="347186"/>
          </a:xfrm>
          <a:prstGeom prst="rect">
            <a:avLst/>
          </a:prstGeom>
          <a:noFill/>
          <a:ln/>
        </p:spPr>
        <p:txBody>
          <a:bodyPr wrap="none" rtlCol="0" anchor="t"/>
          <a:lstStyle/>
          <a:p>
            <a:pPr indent="0" marL="0">
              <a:lnSpc>
                <a:spcPts val="2734"/>
              </a:lnSpc>
              <a:buNone/>
            </a:pPr>
            <a:r>
              <a:rPr lang="en-US" sz="2187" b="1" dirty="0">
                <a:solidFill>
                  <a:srgbClr val="396AF1"/>
                </a:solidFill>
                <a:latin typeface="Barlow" pitchFamily="34" charset="0"/>
                <a:ea typeface="Barlow" pitchFamily="34" charset="-122"/>
                <a:cs typeface="Barlow" pitchFamily="34" charset="-120"/>
              </a:rPr>
              <a:t>Advancing Space Exploration</a:t>
            </a:r>
            <a:endParaRPr lang="en-US" sz="2187" dirty="0"/>
          </a:p>
        </p:txBody>
      </p:sp>
      <p:sp>
        <p:nvSpPr>
          <p:cNvPr id="7" name="Text 4"/>
          <p:cNvSpPr/>
          <p:nvPr/>
        </p:nvSpPr>
        <p:spPr>
          <a:xfrm>
            <a:off x="1982391" y="3284696"/>
            <a:ext cx="4999553" cy="1066205"/>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Develop innovative solutions to enhance space exploration technologies and capabilities.</a:t>
            </a:r>
            <a:endParaRPr lang="en-US" sz="1750" dirty="0"/>
          </a:p>
        </p:txBody>
      </p:sp>
      <p:sp>
        <p:nvSpPr>
          <p:cNvPr id="8" name="Shape 5"/>
          <p:cNvSpPr/>
          <p:nvPr/>
        </p:nvSpPr>
        <p:spPr>
          <a:xfrm>
            <a:off x="7426285" y="2493169"/>
            <a:ext cx="5443895" cy="2079903"/>
          </a:xfrm>
          <a:prstGeom prst="roundRect">
            <a:avLst>
              <a:gd name="adj" fmla="val 6410"/>
            </a:avLst>
          </a:prstGeom>
          <a:solidFill>
            <a:srgbClr val="EEEFF5"/>
          </a:solidFill>
          <a:ln/>
        </p:spPr>
      </p:sp>
      <p:sp>
        <p:nvSpPr>
          <p:cNvPr id="9" name="Text 6"/>
          <p:cNvSpPr/>
          <p:nvPr/>
        </p:nvSpPr>
        <p:spPr>
          <a:xfrm>
            <a:off x="7648456" y="2715339"/>
            <a:ext cx="2933700" cy="347186"/>
          </a:xfrm>
          <a:prstGeom prst="rect">
            <a:avLst/>
          </a:prstGeom>
          <a:noFill/>
          <a:ln/>
        </p:spPr>
        <p:txBody>
          <a:bodyPr wrap="none" rtlCol="0" anchor="t"/>
          <a:lstStyle/>
          <a:p>
            <a:pPr indent="0" marL="0">
              <a:lnSpc>
                <a:spcPts val="2734"/>
              </a:lnSpc>
              <a:buNone/>
            </a:pPr>
            <a:r>
              <a:rPr lang="en-US" sz="2187" b="1" dirty="0">
                <a:solidFill>
                  <a:srgbClr val="396AF1"/>
                </a:solidFill>
                <a:latin typeface="Barlow" pitchFamily="34" charset="0"/>
                <a:ea typeface="Barlow" pitchFamily="34" charset="-122"/>
                <a:cs typeface="Barlow" pitchFamily="34" charset="-120"/>
              </a:rPr>
              <a:t>Improving Data Analysis</a:t>
            </a:r>
            <a:endParaRPr lang="en-US" sz="2187" dirty="0"/>
          </a:p>
        </p:txBody>
      </p:sp>
      <p:sp>
        <p:nvSpPr>
          <p:cNvPr id="10" name="Text 7"/>
          <p:cNvSpPr/>
          <p:nvPr/>
        </p:nvSpPr>
        <p:spPr>
          <a:xfrm>
            <a:off x="7648456" y="3284696"/>
            <a:ext cx="4999553" cy="1066205"/>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Leverage IBM's expertise in data analytics to support SpaceX's mission in acquiring and interpreting crucial data.</a:t>
            </a:r>
            <a:endParaRPr lang="en-US" sz="1750" dirty="0"/>
          </a:p>
        </p:txBody>
      </p:sp>
      <p:sp>
        <p:nvSpPr>
          <p:cNvPr id="11" name="Shape 8"/>
          <p:cNvSpPr/>
          <p:nvPr/>
        </p:nvSpPr>
        <p:spPr>
          <a:xfrm>
            <a:off x="1760220" y="4795242"/>
            <a:ext cx="5443895" cy="2079903"/>
          </a:xfrm>
          <a:prstGeom prst="roundRect">
            <a:avLst>
              <a:gd name="adj" fmla="val 6410"/>
            </a:avLst>
          </a:prstGeom>
          <a:solidFill>
            <a:srgbClr val="EEEFF5"/>
          </a:solidFill>
          <a:ln/>
        </p:spPr>
      </p:sp>
      <p:sp>
        <p:nvSpPr>
          <p:cNvPr id="12" name="Text 9"/>
          <p:cNvSpPr/>
          <p:nvPr/>
        </p:nvSpPr>
        <p:spPr>
          <a:xfrm>
            <a:off x="1982391" y="5017413"/>
            <a:ext cx="2987040" cy="347186"/>
          </a:xfrm>
          <a:prstGeom prst="rect">
            <a:avLst/>
          </a:prstGeom>
          <a:noFill/>
          <a:ln/>
        </p:spPr>
        <p:txBody>
          <a:bodyPr wrap="none" rtlCol="0" anchor="t"/>
          <a:lstStyle/>
          <a:p>
            <a:pPr indent="0" marL="0">
              <a:lnSpc>
                <a:spcPts val="2734"/>
              </a:lnSpc>
              <a:buNone/>
            </a:pPr>
            <a:r>
              <a:rPr lang="en-US" sz="2187" b="1" dirty="0">
                <a:solidFill>
                  <a:srgbClr val="396AF1"/>
                </a:solidFill>
                <a:latin typeface="Barlow" pitchFamily="34" charset="0"/>
                <a:ea typeface="Barlow" pitchFamily="34" charset="-122"/>
                <a:cs typeface="Barlow" pitchFamily="34" charset="-120"/>
              </a:rPr>
              <a:t>Enhancing Collaboration</a:t>
            </a:r>
            <a:endParaRPr lang="en-US" sz="2187" dirty="0"/>
          </a:p>
        </p:txBody>
      </p:sp>
      <p:sp>
        <p:nvSpPr>
          <p:cNvPr id="13" name="Text 10"/>
          <p:cNvSpPr/>
          <p:nvPr/>
        </p:nvSpPr>
        <p:spPr>
          <a:xfrm>
            <a:off x="1982391" y="5586770"/>
            <a:ext cx="4999553" cy="1066205"/>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Foster collaboration between leading organizations in tech and space industries to push boundaries and drive progress.</a:t>
            </a:r>
            <a:endParaRPr lang="en-US" sz="1750" dirty="0"/>
          </a:p>
        </p:txBody>
      </p:sp>
      <p:sp>
        <p:nvSpPr>
          <p:cNvPr id="14" name="Shape 11"/>
          <p:cNvSpPr/>
          <p:nvPr/>
        </p:nvSpPr>
        <p:spPr>
          <a:xfrm>
            <a:off x="7426285" y="4795242"/>
            <a:ext cx="5443895" cy="2079903"/>
          </a:xfrm>
          <a:prstGeom prst="roundRect">
            <a:avLst>
              <a:gd name="adj" fmla="val 6410"/>
            </a:avLst>
          </a:prstGeom>
          <a:solidFill>
            <a:srgbClr val="EEEFF5"/>
          </a:solidFill>
          <a:ln/>
        </p:spPr>
      </p:sp>
      <p:sp>
        <p:nvSpPr>
          <p:cNvPr id="15" name="Text 12"/>
          <p:cNvSpPr/>
          <p:nvPr/>
        </p:nvSpPr>
        <p:spPr>
          <a:xfrm>
            <a:off x="7648456" y="5017413"/>
            <a:ext cx="4328160" cy="347186"/>
          </a:xfrm>
          <a:prstGeom prst="rect">
            <a:avLst/>
          </a:prstGeom>
          <a:noFill/>
          <a:ln/>
        </p:spPr>
        <p:txBody>
          <a:bodyPr wrap="none" rtlCol="0" anchor="t"/>
          <a:lstStyle/>
          <a:p>
            <a:pPr indent="0" marL="0">
              <a:lnSpc>
                <a:spcPts val="2734"/>
              </a:lnSpc>
              <a:buNone/>
            </a:pPr>
            <a:r>
              <a:rPr lang="en-US" sz="2187" b="1" dirty="0">
                <a:solidFill>
                  <a:srgbClr val="396AF1"/>
                </a:solidFill>
                <a:latin typeface="Barlow" pitchFamily="34" charset="0"/>
                <a:ea typeface="Barlow" pitchFamily="34" charset="-122"/>
                <a:cs typeface="Barlow" pitchFamily="34" charset="-120"/>
              </a:rPr>
              <a:t>Creating Commercial Opportunities</a:t>
            </a:r>
            <a:endParaRPr lang="en-US" sz="2187" dirty="0"/>
          </a:p>
        </p:txBody>
      </p:sp>
      <p:sp>
        <p:nvSpPr>
          <p:cNvPr id="16" name="Text 13"/>
          <p:cNvSpPr/>
          <p:nvPr/>
        </p:nvSpPr>
        <p:spPr>
          <a:xfrm>
            <a:off x="7648456" y="5586770"/>
            <a:ext cx="4999553" cy="710803"/>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Identify potential commercial applications and spin-off technologies from the project.</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537698"/>
          </a:xfrm>
          <a:prstGeom prst="rect">
            <a:avLst/>
          </a:prstGeom>
        </p:spPr>
      </p:pic>
      <p:sp>
        <p:nvSpPr>
          <p:cNvPr id="5" name="Text 1"/>
          <p:cNvSpPr/>
          <p:nvPr/>
        </p:nvSpPr>
        <p:spPr>
          <a:xfrm>
            <a:off x="2239566" y="3095982"/>
            <a:ext cx="5273040" cy="634365"/>
          </a:xfrm>
          <a:prstGeom prst="rect">
            <a:avLst/>
          </a:prstGeom>
          <a:noFill/>
          <a:ln/>
        </p:spPr>
        <p:txBody>
          <a:bodyPr wrap="none" rtlCol="0" anchor="t"/>
          <a:lstStyle/>
          <a:p>
            <a:pPr indent="0" marL="0">
              <a:lnSpc>
                <a:spcPts val="4996"/>
              </a:lnSpc>
              <a:buNone/>
            </a:pPr>
            <a:r>
              <a:rPr lang="en-US" sz="3997" b="1" dirty="0">
                <a:solidFill>
                  <a:srgbClr val="396AF1"/>
                </a:solidFill>
                <a:latin typeface="Barlow" pitchFamily="34" charset="0"/>
                <a:ea typeface="Barlow" pitchFamily="34" charset="-122"/>
                <a:cs typeface="Barlow" pitchFamily="34" charset="-120"/>
              </a:rPr>
              <a:t>Payload vs. Launch Site</a:t>
            </a:r>
            <a:endParaRPr lang="en-US" sz="3997" dirty="0"/>
          </a:p>
        </p:txBody>
      </p:sp>
      <p:pic>
        <p:nvPicPr>
          <p:cNvPr id="6" name="Image 2" descr="preencoded.png">    </p:cNvPr>
          <p:cNvPicPr>
            <a:picLocks noChangeAspect="1"/>
          </p:cNvPicPr>
          <p:nvPr/>
        </p:nvPicPr>
        <p:blipFill>
          <a:blip r:embed="rId3"/>
          <a:stretch>
            <a:fillRect/>
          </a:stretch>
        </p:blipFill>
        <p:spPr>
          <a:xfrm>
            <a:off x="2239566" y="4034790"/>
            <a:ext cx="10151150" cy="2206704"/>
          </a:xfrm>
          <a:prstGeom prst="rect">
            <a:avLst/>
          </a:prstGeom>
        </p:spPr>
      </p:pic>
      <p:sp>
        <p:nvSpPr>
          <p:cNvPr id="7" name="Text 2"/>
          <p:cNvSpPr/>
          <p:nvPr/>
        </p:nvSpPr>
        <p:spPr>
          <a:xfrm>
            <a:off x="2239566" y="6469856"/>
            <a:ext cx="10151150" cy="324802"/>
          </a:xfrm>
          <a:prstGeom prst="rect">
            <a:avLst/>
          </a:prstGeom>
          <a:noFill/>
          <a:ln/>
        </p:spPr>
        <p:txBody>
          <a:bodyPr wrap="none" rtlCol="0" anchor="t"/>
          <a:lstStyle/>
          <a:p>
            <a:pPr indent="0" marL="0">
              <a:lnSpc>
                <a:spcPts val="2558"/>
              </a:lnSpc>
              <a:buNone/>
            </a:pPr>
            <a:r>
              <a:rPr lang="en-US" sz="1599" dirty="0">
                <a:solidFill>
                  <a:srgbClr val="272525"/>
                </a:solidFill>
                <a:latin typeface="Montserrat" pitchFamily="34" charset="0"/>
                <a:ea typeface="Montserrat" pitchFamily="34" charset="-122"/>
                <a:cs typeface="Montserrat" pitchFamily="34" charset="-120"/>
              </a:rPr>
              <a:t>Green indicates successful launch; Purple indicates unsuccessful launch.</a:t>
            </a:r>
            <a:endParaRPr lang="en-US" sz="1599" dirty="0"/>
          </a:p>
        </p:txBody>
      </p:sp>
      <p:sp>
        <p:nvSpPr>
          <p:cNvPr id="8" name="Text 3"/>
          <p:cNvSpPr/>
          <p:nvPr/>
        </p:nvSpPr>
        <p:spPr>
          <a:xfrm>
            <a:off x="2239566" y="7023021"/>
            <a:ext cx="10151150" cy="649605"/>
          </a:xfrm>
          <a:prstGeom prst="rect">
            <a:avLst/>
          </a:prstGeom>
          <a:noFill/>
          <a:ln/>
        </p:spPr>
        <p:txBody>
          <a:bodyPr wrap="square" rtlCol="0" anchor="t"/>
          <a:lstStyle/>
          <a:p>
            <a:pPr indent="0" marL="0">
              <a:lnSpc>
                <a:spcPts val="2558"/>
              </a:lnSpc>
              <a:buNone/>
            </a:pPr>
            <a:r>
              <a:rPr lang="en-US" sz="1599" b="1" dirty="0">
                <a:solidFill>
                  <a:srgbClr val="272525"/>
                </a:solidFill>
                <a:latin typeface="Montserrat" pitchFamily="34" charset="0"/>
                <a:ea typeface="Montserrat" pitchFamily="34" charset="-122"/>
                <a:cs typeface="Montserrat" pitchFamily="34" charset="-120"/>
              </a:rPr>
              <a:t>Payload mass appears to fall mostly between 0-6000 kg. Different launch sites also seem to use different payload mass.</a:t>
            </a:r>
            <a:endParaRPr lang="en-US" sz="1599" dirty="0"/>
          </a:p>
        </p:txBody>
      </p:sp>
      <p:pic>
        <p:nvPicPr>
          <p:cNvPr id="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2628186" y="516017"/>
            <a:ext cx="5562600" cy="585907"/>
          </a:xfrm>
          <a:prstGeom prst="rect">
            <a:avLst/>
          </a:prstGeom>
          <a:noFill/>
          <a:ln/>
        </p:spPr>
        <p:txBody>
          <a:bodyPr wrap="none" rtlCol="0" anchor="t"/>
          <a:lstStyle/>
          <a:p>
            <a:pPr indent="0" marL="0">
              <a:lnSpc>
                <a:spcPts val="4613"/>
              </a:lnSpc>
              <a:buNone/>
            </a:pPr>
            <a:r>
              <a:rPr lang="en-US" sz="3691" b="1" dirty="0">
                <a:solidFill>
                  <a:srgbClr val="396AF1"/>
                </a:solidFill>
                <a:latin typeface="Barlow" pitchFamily="34" charset="0"/>
                <a:ea typeface="Barlow" pitchFamily="34" charset="-122"/>
                <a:cs typeface="Barlow" pitchFamily="34" charset="-120"/>
              </a:rPr>
              <a:t>Success rate vs. Orbit type</a:t>
            </a:r>
            <a:endParaRPr lang="en-US" sz="3691" dirty="0"/>
          </a:p>
        </p:txBody>
      </p:sp>
      <p:pic>
        <p:nvPicPr>
          <p:cNvPr id="5" name="Image 1" descr="preencoded.png">    </p:cNvPr>
          <p:cNvPicPr>
            <a:picLocks noChangeAspect="1"/>
          </p:cNvPicPr>
          <p:nvPr/>
        </p:nvPicPr>
        <p:blipFill>
          <a:blip r:embed="rId2"/>
          <a:stretch>
            <a:fillRect/>
          </a:stretch>
        </p:blipFill>
        <p:spPr>
          <a:xfrm>
            <a:off x="2628186" y="1383030"/>
            <a:ext cx="5788819" cy="3505200"/>
          </a:xfrm>
          <a:prstGeom prst="rect">
            <a:avLst/>
          </a:prstGeom>
        </p:spPr>
      </p:pic>
      <p:sp>
        <p:nvSpPr>
          <p:cNvPr id="6" name="Text 2"/>
          <p:cNvSpPr/>
          <p:nvPr/>
        </p:nvSpPr>
        <p:spPr>
          <a:xfrm>
            <a:off x="2628186" y="5099090"/>
            <a:ext cx="9374029" cy="300038"/>
          </a:xfrm>
          <a:prstGeom prst="rect">
            <a:avLst/>
          </a:prstGeom>
          <a:noFill/>
          <a:ln/>
        </p:spPr>
        <p:txBody>
          <a:bodyPr wrap="none" rtlCol="0" anchor="t"/>
          <a:lstStyle/>
          <a:p>
            <a:pPr indent="0" marL="0">
              <a:lnSpc>
                <a:spcPts val="2362"/>
              </a:lnSpc>
              <a:buNone/>
            </a:pPr>
            <a:r>
              <a:rPr lang="en-US" sz="1476" dirty="0">
                <a:solidFill>
                  <a:srgbClr val="272525"/>
                </a:solidFill>
                <a:latin typeface="Montserrat" pitchFamily="34" charset="0"/>
                <a:ea typeface="Montserrat" pitchFamily="34" charset="-122"/>
                <a:cs typeface="Montserrat" pitchFamily="34" charset="-120"/>
              </a:rPr>
              <a:t>Success Rate Scale with 0 as 0%</a:t>
            </a:r>
            <a:endParaRPr lang="en-US" sz="1476" dirty="0"/>
          </a:p>
        </p:txBody>
      </p:sp>
      <p:sp>
        <p:nvSpPr>
          <p:cNvPr id="7" name="Text 3"/>
          <p:cNvSpPr/>
          <p:nvPr/>
        </p:nvSpPr>
        <p:spPr>
          <a:xfrm>
            <a:off x="2628186" y="5609987"/>
            <a:ext cx="9374029" cy="300038"/>
          </a:xfrm>
          <a:prstGeom prst="rect">
            <a:avLst/>
          </a:prstGeom>
          <a:noFill/>
          <a:ln/>
        </p:spPr>
        <p:txBody>
          <a:bodyPr wrap="none" rtlCol="0" anchor="t"/>
          <a:lstStyle/>
          <a:p>
            <a:pPr indent="0" marL="0">
              <a:lnSpc>
                <a:spcPts val="2362"/>
              </a:lnSpc>
              <a:buNone/>
            </a:pPr>
            <a:r>
              <a:rPr lang="en-US" sz="1476" dirty="0">
                <a:solidFill>
                  <a:srgbClr val="272525"/>
                </a:solidFill>
                <a:latin typeface="Montserrat" pitchFamily="34" charset="0"/>
                <a:ea typeface="Montserrat" pitchFamily="34" charset="-122"/>
                <a:cs typeface="Montserrat" pitchFamily="34" charset="-120"/>
              </a:rPr>
              <a:t>0.6 as 60% 1 as 100%</a:t>
            </a:r>
            <a:endParaRPr lang="en-US" sz="1476" dirty="0"/>
          </a:p>
        </p:txBody>
      </p:sp>
      <p:sp>
        <p:nvSpPr>
          <p:cNvPr id="8" name="Text 4"/>
          <p:cNvSpPr/>
          <p:nvPr/>
        </p:nvSpPr>
        <p:spPr>
          <a:xfrm>
            <a:off x="2628186" y="6120884"/>
            <a:ext cx="9374029" cy="240030"/>
          </a:xfrm>
          <a:prstGeom prst="rect">
            <a:avLst/>
          </a:prstGeom>
          <a:noFill/>
          <a:ln/>
        </p:spPr>
        <p:txBody>
          <a:bodyPr wrap="none" rtlCol="0" anchor="t"/>
          <a:lstStyle/>
          <a:p>
            <a:pPr indent="0" marL="0">
              <a:lnSpc>
                <a:spcPts val="1890"/>
              </a:lnSpc>
              <a:buNone/>
            </a:pPr>
            <a:r>
              <a:rPr lang="en-US" sz="1181" b="1" dirty="0">
                <a:solidFill>
                  <a:srgbClr val="272525"/>
                </a:solidFill>
                <a:latin typeface="Montserrat" pitchFamily="34" charset="0"/>
                <a:ea typeface="Montserrat" pitchFamily="34" charset="-122"/>
                <a:cs typeface="Montserrat" pitchFamily="34" charset="-120"/>
              </a:rPr>
              <a:t>ES-L1 (1), GEO (1), HEO (1) have 100% success rate (sample sizes in parenthesis) SSO (5) has 100% success rate</a:t>
            </a:r>
            <a:endParaRPr lang="en-US" sz="1181" dirty="0"/>
          </a:p>
        </p:txBody>
      </p:sp>
      <p:sp>
        <p:nvSpPr>
          <p:cNvPr id="9" name="Text 5"/>
          <p:cNvSpPr/>
          <p:nvPr/>
        </p:nvSpPr>
        <p:spPr>
          <a:xfrm>
            <a:off x="2628186" y="6571774"/>
            <a:ext cx="9374029" cy="240030"/>
          </a:xfrm>
          <a:prstGeom prst="rect">
            <a:avLst/>
          </a:prstGeom>
          <a:noFill/>
          <a:ln/>
        </p:spPr>
        <p:txBody>
          <a:bodyPr wrap="none" rtlCol="0" anchor="t"/>
          <a:lstStyle/>
          <a:p>
            <a:pPr indent="0" marL="0">
              <a:lnSpc>
                <a:spcPts val="1890"/>
              </a:lnSpc>
              <a:buNone/>
            </a:pPr>
            <a:r>
              <a:rPr lang="en-US" sz="1181" b="1" dirty="0">
                <a:solidFill>
                  <a:srgbClr val="272525"/>
                </a:solidFill>
                <a:latin typeface="Montserrat" pitchFamily="34" charset="0"/>
                <a:ea typeface="Montserrat" pitchFamily="34" charset="-122"/>
                <a:cs typeface="Montserrat" pitchFamily="34" charset="-120"/>
              </a:rPr>
              <a:t>VLEO (14) has decent success rate and attempts</a:t>
            </a:r>
            <a:endParaRPr lang="en-US" sz="1181" dirty="0"/>
          </a:p>
        </p:txBody>
      </p:sp>
      <p:sp>
        <p:nvSpPr>
          <p:cNvPr id="10" name="Text 6"/>
          <p:cNvSpPr/>
          <p:nvPr/>
        </p:nvSpPr>
        <p:spPr>
          <a:xfrm>
            <a:off x="2628186" y="7022663"/>
            <a:ext cx="9374029" cy="240030"/>
          </a:xfrm>
          <a:prstGeom prst="rect">
            <a:avLst/>
          </a:prstGeom>
          <a:noFill/>
          <a:ln/>
        </p:spPr>
        <p:txBody>
          <a:bodyPr wrap="none" rtlCol="0" anchor="t"/>
          <a:lstStyle/>
          <a:p>
            <a:pPr indent="0" marL="0">
              <a:lnSpc>
                <a:spcPts val="1890"/>
              </a:lnSpc>
              <a:buNone/>
            </a:pPr>
            <a:r>
              <a:rPr lang="en-US" sz="1181" b="1" dirty="0">
                <a:solidFill>
                  <a:srgbClr val="272525"/>
                </a:solidFill>
                <a:latin typeface="Montserrat" pitchFamily="34" charset="0"/>
                <a:ea typeface="Montserrat" pitchFamily="34" charset="-122"/>
                <a:cs typeface="Montserrat" pitchFamily="34" charset="-120"/>
              </a:rPr>
              <a:t>SO (1) has 0% success rate</a:t>
            </a:r>
            <a:endParaRPr lang="en-US" sz="1181" dirty="0"/>
          </a:p>
        </p:txBody>
      </p:sp>
      <p:sp>
        <p:nvSpPr>
          <p:cNvPr id="11" name="Text 7"/>
          <p:cNvSpPr/>
          <p:nvPr/>
        </p:nvSpPr>
        <p:spPr>
          <a:xfrm>
            <a:off x="2628186" y="7473553"/>
            <a:ext cx="9374029" cy="240030"/>
          </a:xfrm>
          <a:prstGeom prst="rect">
            <a:avLst/>
          </a:prstGeom>
          <a:noFill/>
          <a:ln/>
        </p:spPr>
        <p:txBody>
          <a:bodyPr wrap="none" rtlCol="0" anchor="t"/>
          <a:lstStyle/>
          <a:p>
            <a:pPr indent="0" marL="0">
              <a:lnSpc>
                <a:spcPts val="1890"/>
              </a:lnSpc>
              <a:buNone/>
            </a:pPr>
            <a:r>
              <a:rPr lang="en-US" sz="1181" b="1" dirty="0">
                <a:solidFill>
                  <a:srgbClr val="272525"/>
                </a:solidFill>
                <a:latin typeface="Montserrat" pitchFamily="34" charset="0"/>
                <a:ea typeface="Montserrat" pitchFamily="34" charset="-122"/>
                <a:cs typeface="Montserrat" pitchFamily="34" charset="-120"/>
              </a:rPr>
              <a:t>GTO (27) has the around 50% success rate but largest sample</a:t>
            </a:r>
            <a:endParaRPr lang="en-US" sz="1181"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458"/>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319933"/>
          </a:xfrm>
          <a:prstGeom prst="rect">
            <a:avLst/>
          </a:prstGeom>
        </p:spPr>
      </p:pic>
      <p:sp>
        <p:nvSpPr>
          <p:cNvPr id="5" name="Text 1"/>
          <p:cNvSpPr/>
          <p:nvPr/>
        </p:nvSpPr>
        <p:spPr>
          <a:xfrm>
            <a:off x="2675334" y="2830235"/>
            <a:ext cx="5715000" cy="579953"/>
          </a:xfrm>
          <a:prstGeom prst="rect">
            <a:avLst/>
          </a:prstGeom>
          <a:noFill/>
          <a:ln/>
        </p:spPr>
        <p:txBody>
          <a:bodyPr wrap="none" rtlCol="0" anchor="t"/>
          <a:lstStyle/>
          <a:p>
            <a:pPr indent="0" marL="0">
              <a:lnSpc>
                <a:spcPts val="4567"/>
              </a:lnSpc>
              <a:buNone/>
            </a:pPr>
            <a:r>
              <a:rPr lang="en-US" sz="3653" b="1" dirty="0">
                <a:solidFill>
                  <a:srgbClr val="396AF1"/>
                </a:solidFill>
                <a:latin typeface="Barlow" pitchFamily="34" charset="0"/>
                <a:ea typeface="Barlow" pitchFamily="34" charset="-122"/>
                <a:cs typeface="Barlow" pitchFamily="34" charset="-120"/>
              </a:rPr>
              <a:t>Flight Number vs. Orbit type</a:t>
            </a:r>
            <a:endParaRPr lang="en-US" sz="3653" dirty="0"/>
          </a:p>
        </p:txBody>
      </p:sp>
      <p:pic>
        <p:nvPicPr>
          <p:cNvPr id="6" name="Image 2" descr="preencoded.png">    </p:cNvPr>
          <p:cNvPicPr>
            <a:picLocks noChangeAspect="1"/>
          </p:cNvPicPr>
          <p:nvPr/>
        </p:nvPicPr>
        <p:blipFill>
          <a:blip r:embed="rId3"/>
          <a:stretch>
            <a:fillRect/>
          </a:stretch>
        </p:blipFill>
        <p:spPr>
          <a:xfrm>
            <a:off x="2675334" y="3688556"/>
            <a:ext cx="9279731" cy="1922740"/>
          </a:xfrm>
          <a:prstGeom prst="rect">
            <a:avLst/>
          </a:prstGeom>
        </p:spPr>
      </p:pic>
      <p:sp>
        <p:nvSpPr>
          <p:cNvPr id="7" name="Text 2"/>
          <p:cNvSpPr/>
          <p:nvPr/>
        </p:nvSpPr>
        <p:spPr>
          <a:xfrm>
            <a:off x="2675334" y="5820013"/>
            <a:ext cx="9279731" cy="296942"/>
          </a:xfrm>
          <a:prstGeom prst="rect">
            <a:avLst/>
          </a:prstGeom>
          <a:noFill/>
          <a:ln/>
        </p:spPr>
        <p:txBody>
          <a:bodyPr wrap="none" rtlCol="0" anchor="t"/>
          <a:lstStyle/>
          <a:p>
            <a:pPr indent="0" marL="0">
              <a:lnSpc>
                <a:spcPts val="2338"/>
              </a:lnSpc>
              <a:buNone/>
            </a:pPr>
            <a:r>
              <a:rPr lang="en-US" sz="1461" dirty="0">
                <a:solidFill>
                  <a:srgbClr val="272525"/>
                </a:solidFill>
                <a:latin typeface="Montserrat" pitchFamily="34" charset="0"/>
                <a:ea typeface="Montserrat" pitchFamily="34" charset="-122"/>
                <a:cs typeface="Montserrat" pitchFamily="34" charset="-120"/>
              </a:rPr>
              <a:t>Green indicates successful launch; Blue indicates unsuccessful launch.</a:t>
            </a:r>
            <a:endParaRPr lang="en-US" sz="1461" dirty="0"/>
          </a:p>
        </p:txBody>
      </p:sp>
      <p:sp>
        <p:nvSpPr>
          <p:cNvPr id="8" name="Text 3"/>
          <p:cNvSpPr/>
          <p:nvPr/>
        </p:nvSpPr>
        <p:spPr>
          <a:xfrm>
            <a:off x="2675334" y="6325672"/>
            <a:ext cx="9279731" cy="593884"/>
          </a:xfrm>
          <a:prstGeom prst="rect">
            <a:avLst/>
          </a:prstGeom>
          <a:noFill/>
          <a:ln/>
        </p:spPr>
        <p:txBody>
          <a:bodyPr wrap="square" rtlCol="0" anchor="t"/>
          <a:lstStyle/>
          <a:p>
            <a:pPr indent="0" marL="0">
              <a:lnSpc>
                <a:spcPts val="2338"/>
              </a:lnSpc>
              <a:buNone/>
            </a:pPr>
            <a:r>
              <a:rPr lang="en-US" sz="1461" b="1" dirty="0">
                <a:solidFill>
                  <a:srgbClr val="272525"/>
                </a:solidFill>
                <a:latin typeface="Montserrat" pitchFamily="34" charset="0"/>
                <a:ea typeface="Montserrat" pitchFamily="34" charset="-122"/>
                <a:cs typeface="Montserrat" pitchFamily="34" charset="-120"/>
              </a:rPr>
              <a:t>Launch Orbit preferences changed over Flight Number. Launch Outcome seems to correlate with this preference.</a:t>
            </a:r>
            <a:endParaRPr lang="en-US" sz="1461" dirty="0"/>
          </a:p>
        </p:txBody>
      </p:sp>
      <p:sp>
        <p:nvSpPr>
          <p:cNvPr id="9" name="Text 4"/>
          <p:cNvSpPr/>
          <p:nvPr/>
        </p:nvSpPr>
        <p:spPr>
          <a:xfrm>
            <a:off x="2675334" y="7128272"/>
            <a:ext cx="9279731" cy="593884"/>
          </a:xfrm>
          <a:prstGeom prst="rect">
            <a:avLst/>
          </a:prstGeom>
          <a:noFill/>
          <a:ln/>
        </p:spPr>
        <p:txBody>
          <a:bodyPr wrap="square" rtlCol="0" anchor="t"/>
          <a:lstStyle/>
          <a:p>
            <a:pPr indent="0" marL="0">
              <a:lnSpc>
                <a:spcPts val="2338"/>
              </a:lnSpc>
              <a:buNone/>
            </a:pPr>
            <a:r>
              <a:rPr lang="en-US" sz="1461" b="1" dirty="0">
                <a:solidFill>
                  <a:srgbClr val="272525"/>
                </a:solidFill>
                <a:latin typeface="Montserrat" pitchFamily="34" charset="0"/>
                <a:ea typeface="Montserrat" pitchFamily="34" charset="-122"/>
                <a:cs typeface="Montserrat" pitchFamily="34" charset="-120"/>
              </a:rPr>
              <a:t>SpaceX started with LEO orbits which saw moderate success LEO and returned to VLEO in recent launches SpaceX appears to perform better in lower orbits or Sun-synchronous orbits</a:t>
            </a:r>
            <a:endParaRPr lang="en-US" sz="1461"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248614"/>
          </a:xfrm>
          <a:prstGeom prst="rect">
            <a:avLst/>
          </a:prstGeom>
        </p:spPr>
      </p:pic>
      <p:sp>
        <p:nvSpPr>
          <p:cNvPr id="5" name="Text 1"/>
          <p:cNvSpPr/>
          <p:nvPr/>
        </p:nvSpPr>
        <p:spPr>
          <a:xfrm>
            <a:off x="2817971" y="2743914"/>
            <a:ext cx="4305300" cy="562094"/>
          </a:xfrm>
          <a:prstGeom prst="rect">
            <a:avLst/>
          </a:prstGeom>
          <a:noFill/>
          <a:ln/>
        </p:spPr>
        <p:txBody>
          <a:bodyPr wrap="none" rtlCol="0" anchor="t"/>
          <a:lstStyle/>
          <a:p>
            <a:pPr indent="0" marL="0">
              <a:lnSpc>
                <a:spcPts val="4426"/>
              </a:lnSpc>
              <a:buNone/>
            </a:pPr>
            <a:r>
              <a:rPr lang="en-US" sz="3541" b="1" dirty="0">
                <a:solidFill>
                  <a:srgbClr val="396AF1"/>
                </a:solidFill>
                <a:latin typeface="Barlow" pitchFamily="34" charset="0"/>
                <a:ea typeface="Barlow" pitchFamily="34" charset="-122"/>
                <a:cs typeface="Barlow" pitchFamily="34" charset="-120"/>
              </a:rPr>
              <a:t>Payload vs. Orbit type</a:t>
            </a:r>
            <a:endParaRPr lang="en-US" sz="3541" dirty="0"/>
          </a:p>
        </p:txBody>
      </p:sp>
      <p:pic>
        <p:nvPicPr>
          <p:cNvPr id="6" name="Image 2" descr="preencoded.png">    </p:cNvPr>
          <p:cNvPicPr>
            <a:picLocks noChangeAspect="1"/>
          </p:cNvPicPr>
          <p:nvPr/>
        </p:nvPicPr>
        <p:blipFill>
          <a:blip r:embed="rId3"/>
          <a:stretch>
            <a:fillRect/>
          </a:stretch>
        </p:blipFill>
        <p:spPr>
          <a:xfrm>
            <a:off x="2817971" y="3575804"/>
            <a:ext cx="8994458" cy="1910477"/>
          </a:xfrm>
          <a:prstGeom prst="rect">
            <a:avLst/>
          </a:prstGeom>
        </p:spPr>
      </p:pic>
      <p:sp>
        <p:nvSpPr>
          <p:cNvPr id="7" name="Text 2"/>
          <p:cNvSpPr/>
          <p:nvPr/>
        </p:nvSpPr>
        <p:spPr>
          <a:xfrm>
            <a:off x="2817971" y="5688568"/>
            <a:ext cx="8994458" cy="287774"/>
          </a:xfrm>
          <a:prstGeom prst="rect">
            <a:avLst/>
          </a:prstGeom>
          <a:noFill/>
          <a:ln/>
        </p:spPr>
        <p:txBody>
          <a:bodyPr wrap="none" rtlCol="0" anchor="t"/>
          <a:lstStyle/>
          <a:p>
            <a:pPr indent="0" marL="0">
              <a:lnSpc>
                <a:spcPts val="2266"/>
              </a:lnSpc>
              <a:buNone/>
            </a:pPr>
            <a:r>
              <a:rPr lang="en-US" sz="1416" dirty="0">
                <a:solidFill>
                  <a:srgbClr val="272525"/>
                </a:solidFill>
                <a:latin typeface="Montserrat" pitchFamily="34" charset="0"/>
                <a:ea typeface="Montserrat" pitchFamily="34" charset="-122"/>
                <a:cs typeface="Montserrat" pitchFamily="34" charset="-120"/>
              </a:rPr>
              <a:t>Green indicates successful launch; Purple indicates unsuccessful launch.</a:t>
            </a:r>
            <a:endParaRPr lang="en-US" sz="1416" dirty="0"/>
          </a:p>
        </p:txBody>
      </p:sp>
      <p:sp>
        <p:nvSpPr>
          <p:cNvPr id="8" name="Text 3"/>
          <p:cNvSpPr/>
          <p:nvPr/>
        </p:nvSpPr>
        <p:spPr>
          <a:xfrm>
            <a:off x="2817971" y="6178629"/>
            <a:ext cx="8994458" cy="287774"/>
          </a:xfrm>
          <a:prstGeom prst="rect">
            <a:avLst/>
          </a:prstGeom>
          <a:noFill/>
          <a:ln/>
        </p:spPr>
        <p:txBody>
          <a:bodyPr wrap="none" rtlCol="0" anchor="t"/>
          <a:lstStyle/>
          <a:p>
            <a:pPr indent="0" marL="0">
              <a:lnSpc>
                <a:spcPts val="2266"/>
              </a:lnSpc>
              <a:buNone/>
            </a:pPr>
            <a:r>
              <a:rPr lang="en-US" sz="1416" b="1" dirty="0">
                <a:solidFill>
                  <a:srgbClr val="272525"/>
                </a:solidFill>
                <a:latin typeface="Montserrat" pitchFamily="34" charset="0"/>
                <a:ea typeface="Montserrat" pitchFamily="34" charset="-122"/>
                <a:cs typeface="Montserrat" pitchFamily="34" charset="-120"/>
              </a:rPr>
              <a:t>Payload mass seems to correlate with orbit</a:t>
            </a:r>
            <a:endParaRPr lang="en-US" sz="1416" dirty="0"/>
          </a:p>
        </p:txBody>
      </p:sp>
      <p:sp>
        <p:nvSpPr>
          <p:cNvPr id="9" name="Text 4"/>
          <p:cNvSpPr/>
          <p:nvPr/>
        </p:nvSpPr>
        <p:spPr>
          <a:xfrm>
            <a:off x="2817971" y="6668691"/>
            <a:ext cx="8994458" cy="287774"/>
          </a:xfrm>
          <a:prstGeom prst="rect">
            <a:avLst/>
          </a:prstGeom>
          <a:noFill/>
          <a:ln/>
        </p:spPr>
        <p:txBody>
          <a:bodyPr wrap="none" rtlCol="0" anchor="t"/>
          <a:lstStyle/>
          <a:p>
            <a:pPr indent="0" marL="0">
              <a:lnSpc>
                <a:spcPts val="2266"/>
              </a:lnSpc>
              <a:buNone/>
            </a:pPr>
            <a:r>
              <a:rPr lang="en-US" sz="1416" b="1" dirty="0">
                <a:solidFill>
                  <a:srgbClr val="272525"/>
                </a:solidFill>
                <a:latin typeface="Montserrat" pitchFamily="34" charset="0"/>
                <a:ea typeface="Montserrat" pitchFamily="34" charset="-122"/>
                <a:cs typeface="Montserrat" pitchFamily="34" charset="-120"/>
              </a:rPr>
              <a:t>LEO and SSO seem to have relatively low payload mass</a:t>
            </a:r>
            <a:endParaRPr lang="en-US" sz="1416" dirty="0"/>
          </a:p>
        </p:txBody>
      </p:sp>
      <p:sp>
        <p:nvSpPr>
          <p:cNvPr id="10" name="Text 5"/>
          <p:cNvSpPr/>
          <p:nvPr/>
        </p:nvSpPr>
        <p:spPr>
          <a:xfrm>
            <a:off x="2817971" y="7158752"/>
            <a:ext cx="8994458" cy="575548"/>
          </a:xfrm>
          <a:prstGeom prst="rect">
            <a:avLst/>
          </a:prstGeom>
          <a:noFill/>
          <a:ln/>
        </p:spPr>
        <p:txBody>
          <a:bodyPr wrap="square" rtlCol="0" anchor="t"/>
          <a:lstStyle/>
          <a:p>
            <a:pPr indent="0" marL="0">
              <a:lnSpc>
                <a:spcPts val="2266"/>
              </a:lnSpc>
              <a:buNone/>
            </a:pPr>
            <a:r>
              <a:rPr lang="en-US" sz="1416" b="1" dirty="0">
                <a:solidFill>
                  <a:srgbClr val="272525"/>
                </a:solidFill>
                <a:latin typeface="Montserrat" pitchFamily="34" charset="0"/>
                <a:ea typeface="Montserrat" pitchFamily="34" charset="-122"/>
                <a:cs typeface="Montserrat" pitchFamily="34" charset="-120"/>
              </a:rPr>
              <a:t>The other most successful orbit VLEO only has payload mass values in the higher end of the range</a:t>
            </a:r>
            <a:endParaRPr lang="en-US" sz="1416"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099072"/>
          </a:xfrm>
          <a:prstGeom prst="rect">
            <a:avLst/>
          </a:prstGeom>
        </p:spPr>
      </p:pic>
      <p:sp>
        <p:nvSpPr>
          <p:cNvPr id="5" name="Text 1"/>
          <p:cNvSpPr/>
          <p:nvPr/>
        </p:nvSpPr>
        <p:spPr>
          <a:xfrm>
            <a:off x="4594860" y="2562225"/>
            <a:ext cx="5440680" cy="524708"/>
          </a:xfrm>
          <a:prstGeom prst="rect">
            <a:avLst/>
          </a:prstGeom>
          <a:noFill/>
          <a:ln/>
        </p:spPr>
        <p:txBody>
          <a:bodyPr wrap="none" rtlCol="0" anchor="t"/>
          <a:lstStyle/>
          <a:p>
            <a:pPr algn="ctr" indent="0" marL="0">
              <a:lnSpc>
                <a:spcPts val="4132"/>
              </a:lnSpc>
              <a:buNone/>
            </a:pPr>
            <a:r>
              <a:rPr lang="en-US" sz="3306" b="1" dirty="0">
                <a:solidFill>
                  <a:srgbClr val="396AF1"/>
                </a:solidFill>
                <a:latin typeface="Barlow" pitchFamily="34" charset="0"/>
                <a:ea typeface="Barlow" pitchFamily="34" charset="-122"/>
                <a:cs typeface="Barlow" pitchFamily="34" charset="-120"/>
              </a:rPr>
              <a:t>Launch Success Yearly Trend</a:t>
            </a:r>
            <a:endParaRPr lang="en-US" sz="3306" dirty="0"/>
          </a:p>
        </p:txBody>
      </p:sp>
      <p:pic>
        <p:nvPicPr>
          <p:cNvPr id="6" name="Image 2" descr="preencoded.png">    </p:cNvPr>
          <p:cNvPicPr>
            <a:picLocks noChangeAspect="1"/>
          </p:cNvPicPr>
          <p:nvPr/>
        </p:nvPicPr>
        <p:blipFill>
          <a:blip r:embed="rId3"/>
          <a:stretch>
            <a:fillRect/>
          </a:stretch>
        </p:blipFill>
        <p:spPr>
          <a:xfrm>
            <a:off x="5080992" y="3338751"/>
            <a:ext cx="4468297" cy="3055263"/>
          </a:xfrm>
          <a:prstGeom prst="rect">
            <a:avLst/>
          </a:prstGeom>
        </p:spPr>
      </p:pic>
      <p:sp>
        <p:nvSpPr>
          <p:cNvPr id="7" name="Text 2"/>
          <p:cNvSpPr/>
          <p:nvPr/>
        </p:nvSpPr>
        <p:spPr>
          <a:xfrm>
            <a:off x="3116937" y="6582847"/>
            <a:ext cx="8396526" cy="268605"/>
          </a:xfrm>
          <a:prstGeom prst="rect">
            <a:avLst/>
          </a:prstGeom>
          <a:noFill/>
          <a:ln/>
        </p:spPr>
        <p:txBody>
          <a:bodyPr wrap="none" rtlCol="0" anchor="t"/>
          <a:lstStyle/>
          <a:p>
            <a:pPr algn="ctr" indent="0" marL="0">
              <a:lnSpc>
                <a:spcPts val="2116"/>
              </a:lnSpc>
              <a:buNone/>
            </a:pPr>
            <a:r>
              <a:rPr lang="en-US" sz="1322" dirty="0">
                <a:solidFill>
                  <a:srgbClr val="272525"/>
                </a:solidFill>
                <a:latin typeface="Montserrat" pitchFamily="34" charset="0"/>
                <a:ea typeface="Montserrat" pitchFamily="34" charset="-122"/>
                <a:cs typeface="Montserrat" pitchFamily="34" charset="-120"/>
              </a:rPr>
              <a:t>95% confidence interval (light blue shading)</a:t>
            </a:r>
            <a:endParaRPr lang="en-US" sz="1322" dirty="0"/>
          </a:p>
        </p:txBody>
      </p:sp>
      <p:sp>
        <p:nvSpPr>
          <p:cNvPr id="8" name="Text 3"/>
          <p:cNvSpPr/>
          <p:nvPr/>
        </p:nvSpPr>
        <p:spPr>
          <a:xfrm>
            <a:off x="3116937" y="7040285"/>
            <a:ext cx="8396526" cy="268605"/>
          </a:xfrm>
          <a:prstGeom prst="rect">
            <a:avLst/>
          </a:prstGeom>
          <a:noFill/>
          <a:ln/>
        </p:spPr>
        <p:txBody>
          <a:bodyPr wrap="none" rtlCol="0" anchor="t"/>
          <a:lstStyle/>
          <a:p>
            <a:pPr algn="ctr" indent="0" marL="0">
              <a:lnSpc>
                <a:spcPts val="2116"/>
              </a:lnSpc>
              <a:buNone/>
            </a:pPr>
            <a:r>
              <a:rPr lang="en-US" sz="1322" b="1" dirty="0">
                <a:solidFill>
                  <a:srgbClr val="272525"/>
                </a:solidFill>
                <a:latin typeface="Montserrat" pitchFamily="34" charset="0"/>
                <a:ea typeface="Montserrat" pitchFamily="34" charset="-122"/>
                <a:cs typeface="Montserrat" pitchFamily="34" charset="-120"/>
              </a:rPr>
              <a:t>Success generally increases over time since 2013 with a slight dip in 2018</a:t>
            </a:r>
            <a:endParaRPr lang="en-US" sz="1322" dirty="0"/>
          </a:p>
        </p:txBody>
      </p:sp>
      <p:sp>
        <p:nvSpPr>
          <p:cNvPr id="9" name="Text 4"/>
          <p:cNvSpPr/>
          <p:nvPr/>
        </p:nvSpPr>
        <p:spPr>
          <a:xfrm>
            <a:off x="3116937" y="7497723"/>
            <a:ext cx="8396526" cy="268605"/>
          </a:xfrm>
          <a:prstGeom prst="rect">
            <a:avLst/>
          </a:prstGeom>
          <a:noFill/>
          <a:ln/>
        </p:spPr>
        <p:txBody>
          <a:bodyPr wrap="none" rtlCol="0" anchor="t"/>
          <a:lstStyle/>
          <a:p>
            <a:pPr algn="ctr" indent="0" marL="0">
              <a:lnSpc>
                <a:spcPts val="2116"/>
              </a:lnSpc>
              <a:buNone/>
            </a:pPr>
            <a:r>
              <a:rPr lang="en-US" sz="1322" b="1" dirty="0">
                <a:solidFill>
                  <a:srgbClr val="272525"/>
                </a:solidFill>
                <a:latin typeface="Montserrat" pitchFamily="34" charset="0"/>
                <a:ea typeface="Montserrat" pitchFamily="34" charset="-122"/>
                <a:cs typeface="Montserrat" pitchFamily="34" charset="-120"/>
              </a:rPr>
              <a:t>Success in recent years at around 80%</a:t>
            </a:r>
            <a:endParaRPr lang="en-US" sz="1322"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4648795" y="3892748"/>
            <a:ext cx="5332690" cy="833199"/>
          </a:xfrm>
          <a:prstGeom prst="rect">
            <a:avLst/>
          </a:prstGeom>
          <a:noFill/>
          <a:ln/>
        </p:spPr>
        <p:txBody>
          <a:bodyPr wrap="none" rtlCol="0" anchor="t"/>
          <a:lstStyle/>
          <a:p>
            <a:pPr algn="ctr" indent="0" marL="0">
              <a:lnSpc>
                <a:spcPts val="6561"/>
              </a:lnSpc>
              <a:buNone/>
            </a:pPr>
            <a:r>
              <a:rPr lang="en-US" sz="5249" b="1" dirty="0">
                <a:solidFill>
                  <a:srgbClr val="396AF1"/>
                </a:solidFill>
                <a:latin typeface="Barlow" pitchFamily="34" charset="0"/>
                <a:ea typeface="Barlow" pitchFamily="34" charset="-122"/>
                <a:cs typeface="Barlow" pitchFamily="34" charset="-120"/>
              </a:rPr>
              <a:t>EDA with SQL</a:t>
            </a:r>
            <a:endParaRPr lang="en-US" sz="5249" dirty="0"/>
          </a:p>
        </p:txBody>
      </p:sp>
      <p:sp>
        <p:nvSpPr>
          <p:cNvPr id="6" name="Text 2"/>
          <p:cNvSpPr/>
          <p:nvPr/>
        </p:nvSpPr>
        <p:spPr>
          <a:xfrm>
            <a:off x="4648795" y="5059204"/>
            <a:ext cx="5332690" cy="833199"/>
          </a:xfrm>
          <a:prstGeom prst="rect">
            <a:avLst/>
          </a:prstGeom>
          <a:noFill/>
          <a:ln/>
        </p:spPr>
        <p:txBody>
          <a:bodyPr wrap="none" rtlCol="0" anchor="t"/>
          <a:lstStyle/>
          <a:p>
            <a:pPr algn="ctr" indent="0" marL="0">
              <a:lnSpc>
                <a:spcPts val="6561"/>
              </a:lnSpc>
              <a:buNone/>
            </a:pPr>
            <a:r>
              <a:rPr lang="en-US" sz="5249" b="1" dirty="0">
                <a:solidFill>
                  <a:srgbClr val="396AF1"/>
                </a:solidFill>
                <a:latin typeface="Barlow" pitchFamily="34" charset="0"/>
                <a:ea typeface="Barlow" pitchFamily="34" charset="-122"/>
                <a:cs typeface="Barlow" pitchFamily="34" charset="-120"/>
              </a:rPr>
              <a:t> </a:t>
            </a:r>
            <a:endParaRPr lang="en-US" sz="5249" dirty="0"/>
          </a:p>
        </p:txBody>
      </p:sp>
      <p:sp>
        <p:nvSpPr>
          <p:cNvPr id="7" name="Text 3"/>
          <p:cNvSpPr/>
          <p:nvPr/>
        </p:nvSpPr>
        <p:spPr>
          <a:xfrm>
            <a:off x="1760220" y="6225659"/>
            <a:ext cx="11109960" cy="888682"/>
          </a:xfrm>
          <a:prstGeom prst="rect">
            <a:avLst/>
          </a:prstGeom>
          <a:noFill/>
          <a:ln/>
        </p:spPr>
        <p:txBody>
          <a:bodyPr wrap="square" rtlCol="0" anchor="t"/>
          <a:lstStyle/>
          <a:p>
            <a:pPr algn="ctr" indent="0" marL="0">
              <a:lnSpc>
                <a:spcPts val="3499"/>
              </a:lnSpc>
              <a:buNone/>
            </a:pPr>
            <a:r>
              <a:rPr lang="en-US" sz="2187" dirty="0">
                <a:solidFill>
                  <a:srgbClr val="272525"/>
                </a:solidFill>
                <a:latin typeface="Montserrat" pitchFamily="34" charset="0"/>
                <a:ea typeface="Montserrat" pitchFamily="34" charset="-122"/>
                <a:cs typeface="Montserrat" pitchFamily="34" charset="-120"/>
              </a:rPr>
              <a:t>EXPLORATORY DATA ANALYSIS WITH SQL DB2 INTEGRATED IN PYTHON WITH SQLALCHEMY</a:t>
            </a:r>
            <a:endParaRPr lang="en-US" sz="2187"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4648200" y="496848"/>
            <a:ext cx="5334000" cy="563880"/>
          </a:xfrm>
          <a:prstGeom prst="rect">
            <a:avLst/>
          </a:prstGeom>
          <a:noFill/>
          <a:ln/>
        </p:spPr>
        <p:txBody>
          <a:bodyPr wrap="none" rtlCol="0" anchor="t"/>
          <a:lstStyle/>
          <a:p>
            <a:pPr algn="ctr" indent="0" marL="0">
              <a:lnSpc>
                <a:spcPts val="4440"/>
              </a:lnSpc>
              <a:buNone/>
            </a:pPr>
            <a:r>
              <a:rPr lang="en-US" sz="3552" b="1" dirty="0">
                <a:solidFill>
                  <a:srgbClr val="396AF1"/>
                </a:solidFill>
                <a:latin typeface="Barlow" pitchFamily="34" charset="0"/>
                <a:ea typeface="Barlow" pitchFamily="34" charset="-122"/>
                <a:cs typeface="Barlow" pitchFamily="34" charset="-120"/>
              </a:rPr>
              <a:t>All Launch Site NamesTitle</a:t>
            </a:r>
            <a:endParaRPr lang="en-US" sz="3552" dirty="0"/>
          </a:p>
        </p:txBody>
      </p:sp>
      <p:pic>
        <p:nvPicPr>
          <p:cNvPr id="7" name="Image 2" descr="preencoded.png">    </p:cNvPr>
          <p:cNvPicPr>
            <a:picLocks noChangeAspect="1"/>
          </p:cNvPicPr>
          <p:nvPr/>
        </p:nvPicPr>
        <p:blipFill>
          <a:blip r:embed="rId3"/>
          <a:stretch>
            <a:fillRect/>
          </a:stretch>
        </p:blipFill>
        <p:spPr>
          <a:xfrm>
            <a:off x="5067657" y="1331357"/>
            <a:ext cx="4494967" cy="3943945"/>
          </a:xfrm>
          <a:prstGeom prst="rect">
            <a:avLst/>
          </a:prstGeom>
        </p:spPr>
      </p:pic>
      <p:sp>
        <p:nvSpPr>
          <p:cNvPr id="8" name="Text 3"/>
          <p:cNvSpPr/>
          <p:nvPr/>
        </p:nvSpPr>
        <p:spPr>
          <a:xfrm>
            <a:off x="2804398" y="5478185"/>
            <a:ext cx="9021604" cy="288608"/>
          </a:xfrm>
          <a:prstGeom prst="rect">
            <a:avLst/>
          </a:prstGeom>
          <a:noFill/>
          <a:ln/>
        </p:spPr>
        <p:txBody>
          <a:bodyPr wrap="none" rtlCol="0" anchor="t"/>
          <a:lstStyle/>
          <a:p>
            <a:pPr algn="ctr" indent="0" marL="0">
              <a:lnSpc>
                <a:spcPts val="2273"/>
              </a:lnSpc>
              <a:buNone/>
            </a:pPr>
            <a:r>
              <a:rPr lang="en-US" sz="1421" dirty="0">
                <a:solidFill>
                  <a:srgbClr val="272525"/>
                </a:solidFill>
                <a:latin typeface="Montserrat" pitchFamily="34" charset="0"/>
                <a:ea typeface="Montserrat" pitchFamily="34" charset="-122"/>
                <a:cs typeface="Montserrat" pitchFamily="34" charset="-120"/>
              </a:rPr>
              <a:t>Query unique launch site names from database.</a:t>
            </a:r>
            <a:endParaRPr lang="en-US" sz="1421" dirty="0"/>
          </a:p>
        </p:txBody>
      </p:sp>
      <p:sp>
        <p:nvSpPr>
          <p:cNvPr id="9" name="Text 4"/>
          <p:cNvSpPr/>
          <p:nvPr/>
        </p:nvSpPr>
        <p:spPr>
          <a:xfrm>
            <a:off x="2804398" y="5969675"/>
            <a:ext cx="9021604" cy="288608"/>
          </a:xfrm>
          <a:prstGeom prst="rect">
            <a:avLst/>
          </a:prstGeom>
          <a:noFill/>
          <a:ln/>
        </p:spPr>
        <p:txBody>
          <a:bodyPr wrap="none" rtlCol="0" anchor="t"/>
          <a:lstStyle/>
          <a:p>
            <a:pPr algn="ctr" indent="0" marL="0">
              <a:lnSpc>
                <a:spcPts val="2273"/>
              </a:lnSpc>
              <a:buNone/>
            </a:pPr>
            <a:r>
              <a:rPr lang="en-US" sz="1421" dirty="0">
                <a:solidFill>
                  <a:srgbClr val="272525"/>
                </a:solidFill>
                <a:latin typeface="Montserrat" pitchFamily="34" charset="0"/>
                <a:ea typeface="Montserrat" pitchFamily="34" charset="-122"/>
                <a:cs typeface="Montserrat" pitchFamily="34" charset="-120"/>
              </a:rPr>
              <a:t>CCAFS SLC-40 and CCAFSSLC-40 likely all represent the same</a:t>
            </a:r>
            <a:endParaRPr lang="en-US" sz="1421" dirty="0"/>
          </a:p>
        </p:txBody>
      </p:sp>
      <p:sp>
        <p:nvSpPr>
          <p:cNvPr id="10" name="Text 5"/>
          <p:cNvSpPr/>
          <p:nvPr/>
        </p:nvSpPr>
        <p:spPr>
          <a:xfrm>
            <a:off x="2804398" y="6461165"/>
            <a:ext cx="9021604" cy="288608"/>
          </a:xfrm>
          <a:prstGeom prst="rect">
            <a:avLst/>
          </a:prstGeom>
          <a:noFill/>
          <a:ln/>
        </p:spPr>
        <p:txBody>
          <a:bodyPr wrap="none" rtlCol="0" anchor="t"/>
          <a:lstStyle/>
          <a:p>
            <a:pPr algn="ctr" indent="0" marL="0">
              <a:lnSpc>
                <a:spcPts val="2273"/>
              </a:lnSpc>
              <a:buNone/>
            </a:pPr>
            <a:r>
              <a:rPr lang="en-US" sz="1421" dirty="0">
                <a:solidFill>
                  <a:srgbClr val="272525"/>
                </a:solidFill>
                <a:latin typeface="Montserrat" pitchFamily="34" charset="0"/>
                <a:ea typeface="Montserrat" pitchFamily="34" charset="-122"/>
                <a:cs typeface="Montserrat" pitchFamily="34" charset="-120"/>
              </a:rPr>
              <a:t>launch site with data entry errors.</a:t>
            </a:r>
            <a:endParaRPr lang="en-US" sz="1421" dirty="0"/>
          </a:p>
        </p:txBody>
      </p:sp>
      <p:sp>
        <p:nvSpPr>
          <p:cNvPr id="11" name="Text 6"/>
          <p:cNvSpPr/>
          <p:nvPr/>
        </p:nvSpPr>
        <p:spPr>
          <a:xfrm>
            <a:off x="2804398" y="6952655"/>
            <a:ext cx="9021604" cy="288608"/>
          </a:xfrm>
          <a:prstGeom prst="rect">
            <a:avLst/>
          </a:prstGeom>
          <a:noFill/>
          <a:ln/>
        </p:spPr>
        <p:txBody>
          <a:bodyPr wrap="none" rtlCol="0" anchor="t"/>
          <a:lstStyle/>
          <a:p>
            <a:pPr algn="ctr" indent="0" marL="0">
              <a:lnSpc>
                <a:spcPts val="2273"/>
              </a:lnSpc>
              <a:buNone/>
            </a:pPr>
            <a:r>
              <a:rPr lang="en-US" sz="1421" dirty="0">
                <a:solidFill>
                  <a:srgbClr val="272525"/>
                </a:solidFill>
                <a:latin typeface="Montserrat" pitchFamily="34" charset="0"/>
                <a:ea typeface="Montserrat" pitchFamily="34" charset="-122"/>
                <a:cs typeface="Montserrat" pitchFamily="34" charset="-120"/>
              </a:rPr>
              <a:t>CCAFS LC-40 was the previous name. </a:t>
            </a:r>
            <a:endParaRPr lang="en-US" sz="1421" dirty="0"/>
          </a:p>
        </p:txBody>
      </p:sp>
      <p:sp>
        <p:nvSpPr>
          <p:cNvPr id="12" name="Text 7"/>
          <p:cNvSpPr/>
          <p:nvPr/>
        </p:nvSpPr>
        <p:spPr>
          <a:xfrm>
            <a:off x="2804398" y="7444145"/>
            <a:ext cx="9021604" cy="288608"/>
          </a:xfrm>
          <a:prstGeom prst="rect">
            <a:avLst/>
          </a:prstGeom>
          <a:noFill/>
          <a:ln/>
        </p:spPr>
        <p:txBody>
          <a:bodyPr wrap="none" rtlCol="0" anchor="t"/>
          <a:lstStyle/>
          <a:p>
            <a:pPr algn="ctr" indent="0" marL="0">
              <a:lnSpc>
                <a:spcPts val="2273"/>
              </a:lnSpc>
              <a:buNone/>
            </a:pPr>
            <a:r>
              <a:rPr lang="en-US" sz="1421" dirty="0">
                <a:solidFill>
                  <a:srgbClr val="272525"/>
                </a:solidFill>
                <a:latin typeface="Montserrat" pitchFamily="34" charset="0"/>
                <a:ea typeface="Montserrat" pitchFamily="34" charset="-122"/>
                <a:cs typeface="Montserrat" pitchFamily="34" charset="-120"/>
              </a:rPr>
              <a:t>Likely only 3 unique launch_site values: CCAFS SLC-40, KSC LC-39A, VAFB SLC-4E</a:t>
            </a:r>
            <a:endParaRPr lang="en-US" sz="1421" dirty="0"/>
          </a:p>
        </p:txBody>
      </p:sp>
      <p:pic>
        <p:nvPicPr>
          <p:cNvPr id="1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2301240" y="1699379"/>
            <a:ext cx="10027920" cy="694373"/>
          </a:xfrm>
          <a:prstGeom prst="rect">
            <a:avLst/>
          </a:prstGeom>
          <a:noFill/>
          <a:ln/>
        </p:spPr>
        <p:txBody>
          <a:bodyPr wrap="none" rtlCol="0" anchor="t"/>
          <a:lstStyle/>
          <a:p>
            <a:pPr algn="ctr" indent="0" marL="0">
              <a:lnSpc>
                <a:spcPts val="5468"/>
              </a:lnSpc>
              <a:buNone/>
            </a:pPr>
            <a:r>
              <a:rPr lang="en-US" sz="4374" b="1" dirty="0">
                <a:solidFill>
                  <a:srgbClr val="396AF1"/>
                </a:solidFill>
                <a:latin typeface="Barlow" pitchFamily="34" charset="0"/>
                <a:ea typeface="Barlow" pitchFamily="34" charset="-122"/>
                <a:cs typeface="Barlow" pitchFamily="34" charset="-120"/>
              </a:rPr>
              <a:t>Launch Site Names Beginning with "CCA"</a:t>
            </a:r>
            <a:endParaRPr lang="en-US" sz="4374" dirty="0"/>
          </a:p>
        </p:txBody>
      </p:sp>
      <p:pic>
        <p:nvPicPr>
          <p:cNvPr id="7" name="Image 2" descr="preencoded.png">    </p:cNvPr>
          <p:cNvPicPr>
            <a:picLocks noChangeAspect="1"/>
          </p:cNvPicPr>
          <p:nvPr/>
        </p:nvPicPr>
        <p:blipFill>
          <a:blip r:embed="rId3"/>
          <a:stretch>
            <a:fillRect/>
          </a:stretch>
        </p:blipFill>
        <p:spPr>
          <a:xfrm>
            <a:off x="3391019" y="2727008"/>
            <a:ext cx="7848362" cy="3197781"/>
          </a:xfrm>
          <a:prstGeom prst="rect">
            <a:avLst/>
          </a:prstGeom>
        </p:spPr>
      </p:pic>
      <p:sp>
        <p:nvSpPr>
          <p:cNvPr id="8" name="Text 3"/>
          <p:cNvSpPr/>
          <p:nvPr/>
        </p:nvSpPr>
        <p:spPr>
          <a:xfrm>
            <a:off x="1760220" y="6174700"/>
            <a:ext cx="11109960" cy="355402"/>
          </a:xfrm>
          <a:prstGeom prst="rect">
            <a:avLst/>
          </a:prstGeom>
          <a:noFill/>
          <a:ln/>
        </p:spPr>
        <p:txBody>
          <a:bodyPr wrap="none" rtlCol="0" anchor="t"/>
          <a:lstStyle/>
          <a:p>
            <a:pPr algn="ct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First five entries in database with Launch Site name beginning with CCA.</a:t>
            </a:r>
            <a:endParaRPr lang="en-US" sz="1750" dirty="0"/>
          </a:p>
        </p:txBody>
      </p:sp>
      <p:pic>
        <p:nvPicPr>
          <p:cNvPr id="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1760220" y="818198"/>
            <a:ext cx="7482840" cy="694373"/>
          </a:xfrm>
          <a:prstGeom prst="rect">
            <a:avLst/>
          </a:prstGeom>
          <a:noFill/>
          <a:ln/>
        </p:spPr>
        <p:txBody>
          <a:bodyPr wrap="non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Total Payload Mass from NASA</a:t>
            </a:r>
            <a:endParaRPr lang="en-US" sz="4374" dirty="0"/>
          </a:p>
        </p:txBody>
      </p:sp>
      <p:pic>
        <p:nvPicPr>
          <p:cNvPr id="7" name="Image 2" descr="preencoded.png">    </p:cNvPr>
          <p:cNvPicPr>
            <a:picLocks noChangeAspect="1"/>
          </p:cNvPicPr>
          <p:nvPr/>
        </p:nvPicPr>
        <p:blipFill>
          <a:blip r:embed="rId3"/>
          <a:stretch>
            <a:fillRect/>
          </a:stretch>
        </p:blipFill>
        <p:spPr>
          <a:xfrm>
            <a:off x="1760220" y="1845826"/>
            <a:ext cx="8346281" cy="3999548"/>
          </a:xfrm>
          <a:prstGeom prst="rect">
            <a:avLst/>
          </a:prstGeom>
        </p:spPr>
      </p:pic>
      <p:sp>
        <p:nvSpPr>
          <p:cNvPr id="8" name="Text 3"/>
          <p:cNvSpPr/>
          <p:nvPr/>
        </p:nvSpPr>
        <p:spPr>
          <a:xfrm>
            <a:off x="1760220" y="6095286"/>
            <a:ext cx="11109960" cy="355402"/>
          </a:xfrm>
          <a:prstGeom prst="rect">
            <a:avLst/>
          </a:prstGeom>
          <a:noFill/>
          <a:ln/>
        </p:spPr>
        <p:txBody>
          <a:bodyPr wrap="non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This query sums the total payload mass in kg where NASA was the customer.</a:t>
            </a:r>
            <a:endParaRPr lang="en-US" sz="1750" dirty="0"/>
          </a:p>
        </p:txBody>
      </p:sp>
      <p:sp>
        <p:nvSpPr>
          <p:cNvPr id="9" name="Text 4"/>
          <p:cNvSpPr/>
          <p:nvPr/>
        </p:nvSpPr>
        <p:spPr>
          <a:xfrm>
            <a:off x="1760220" y="6700599"/>
            <a:ext cx="11109960" cy="710803"/>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CRS stands for Commercial Resupply Services which indicates that these payloads were sent to the International Space Station (ISS).</a:t>
            </a:r>
            <a:endParaRPr lang="en-US" sz="1750"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759857"/>
            <a:ext cx="7825740" cy="694373"/>
          </a:xfrm>
          <a:prstGeom prst="rect">
            <a:avLst/>
          </a:prstGeom>
          <a:noFill/>
          <a:ln/>
        </p:spPr>
        <p:txBody>
          <a:bodyPr wrap="non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Average Payload Mass by F9 v1.1</a:t>
            </a:r>
            <a:endParaRPr lang="en-US" sz="4374" dirty="0"/>
          </a:p>
        </p:txBody>
      </p:sp>
      <p:pic>
        <p:nvPicPr>
          <p:cNvPr id="5" name="Image 1" descr="preencoded.png">    </p:cNvPr>
          <p:cNvPicPr>
            <a:picLocks noChangeAspect="1"/>
          </p:cNvPicPr>
          <p:nvPr/>
        </p:nvPicPr>
        <p:blipFill>
          <a:blip r:embed="rId2"/>
          <a:stretch>
            <a:fillRect/>
          </a:stretch>
        </p:blipFill>
        <p:spPr>
          <a:xfrm>
            <a:off x="1760220" y="1898571"/>
            <a:ext cx="9360098" cy="4360545"/>
          </a:xfrm>
          <a:prstGeom prst="rect">
            <a:avLst/>
          </a:prstGeom>
        </p:spPr>
      </p:pic>
      <p:sp>
        <p:nvSpPr>
          <p:cNvPr id="6" name="Text 2"/>
          <p:cNvSpPr/>
          <p:nvPr/>
        </p:nvSpPr>
        <p:spPr>
          <a:xfrm>
            <a:off x="1760220" y="6509028"/>
            <a:ext cx="11109960" cy="355402"/>
          </a:xfrm>
          <a:prstGeom prst="rect">
            <a:avLst/>
          </a:prstGeom>
          <a:noFill/>
          <a:ln/>
        </p:spPr>
        <p:txBody>
          <a:bodyPr wrap="non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This query calculates the average payload mass or launches which used booster version F9 v1.1</a:t>
            </a:r>
            <a:endParaRPr lang="en-US" sz="1750" dirty="0"/>
          </a:p>
        </p:txBody>
      </p:sp>
      <p:sp>
        <p:nvSpPr>
          <p:cNvPr id="7" name="Text 3"/>
          <p:cNvSpPr/>
          <p:nvPr/>
        </p:nvSpPr>
        <p:spPr>
          <a:xfrm>
            <a:off x="1760220" y="7114342"/>
            <a:ext cx="11109960" cy="355402"/>
          </a:xfrm>
          <a:prstGeom prst="rect">
            <a:avLst/>
          </a:prstGeom>
          <a:noFill/>
          <a:ln/>
        </p:spPr>
        <p:txBody>
          <a:bodyPr wrap="non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Average payload mass of F9 1.1 is on the low end of our payload mass range</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2373392" y="544473"/>
            <a:ext cx="3953351" cy="617696"/>
          </a:xfrm>
          <a:prstGeom prst="rect">
            <a:avLst/>
          </a:prstGeom>
          <a:noFill/>
          <a:ln/>
        </p:spPr>
        <p:txBody>
          <a:bodyPr wrap="none" rtlCol="0" anchor="t"/>
          <a:lstStyle/>
          <a:p>
            <a:pPr indent="0" marL="0">
              <a:lnSpc>
                <a:spcPts val="4864"/>
              </a:lnSpc>
              <a:buNone/>
            </a:pPr>
            <a:r>
              <a:rPr lang="en-US" sz="3891" b="1" dirty="0">
                <a:solidFill>
                  <a:srgbClr val="396AF1"/>
                </a:solidFill>
                <a:latin typeface="Barlow" pitchFamily="34" charset="0"/>
                <a:ea typeface="Barlow" pitchFamily="34" charset="-122"/>
                <a:cs typeface="Barlow" pitchFamily="34" charset="-120"/>
              </a:rPr>
              <a:t>Outline</a:t>
            </a:r>
            <a:endParaRPr lang="en-US" sz="3891" dirty="0"/>
          </a:p>
        </p:txBody>
      </p:sp>
      <p:sp>
        <p:nvSpPr>
          <p:cNvPr id="5" name="Shape 2"/>
          <p:cNvSpPr/>
          <p:nvPr/>
        </p:nvSpPr>
        <p:spPr>
          <a:xfrm>
            <a:off x="7270790" y="1557457"/>
            <a:ext cx="88940" cy="6127552"/>
          </a:xfrm>
          <a:prstGeom prst="rect">
            <a:avLst/>
          </a:prstGeom>
          <a:solidFill>
            <a:srgbClr val="EEEFF5"/>
          </a:solidFill>
          <a:ln/>
        </p:spPr>
      </p:sp>
      <p:sp>
        <p:nvSpPr>
          <p:cNvPr id="6" name="Shape 3"/>
          <p:cNvSpPr/>
          <p:nvPr/>
        </p:nvSpPr>
        <p:spPr>
          <a:xfrm>
            <a:off x="7537549" y="1982331"/>
            <a:ext cx="691753" cy="88940"/>
          </a:xfrm>
          <a:prstGeom prst="rect">
            <a:avLst/>
          </a:prstGeom>
          <a:solidFill>
            <a:srgbClr val="EEEFF5"/>
          </a:solidFill>
          <a:ln/>
        </p:spPr>
      </p:sp>
      <p:sp>
        <p:nvSpPr>
          <p:cNvPr id="7" name="Shape 4"/>
          <p:cNvSpPr/>
          <p:nvPr/>
        </p:nvSpPr>
        <p:spPr>
          <a:xfrm>
            <a:off x="7092851" y="1804392"/>
            <a:ext cx="444698" cy="444698"/>
          </a:xfrm>
          <a:prstGeom prst="roundRect">
            <a:avLst>
              <a:gd name="adj" fmla="val 26671"/>
            </a:avLst>
          </a:prstGeom>
          <a:solidFill>
            <a:srgbClr val="EEEFF5"/>
          </a:solidFill>
          <a:ln/>
        </p:spPr>
      </p:sp>
      <p:sp>
        <p:nvSpPr>
          <p:cNvPr id="8" name="Text 5"/>
          <p:cNvSpPr/>
          <p:nvPr/>
        </p:nvSpPr>
        <p:spPr>
          <a:xfrm>
            <a:off x="7261800" y="1841421"/>
            <a:ext cx="106680" cy="370523"/>
          </a:xfrm>
          <a:prstGeom prst="rect">
            <a:avLst/>
          </a:prstGeom>
          <a:noFill/>
          <a:ln/>
        </p:spPr>
        <p:txBody>
          <a:bodyPr wrap="none" rtlCol="0" anchor="t"/>
          <a:lstStyle/>
          <a:p>
            <a:pPr algn="ctr" indent="0" marL="0">
              <a:lnSpc>
                <a:spcPts val="2918"/>
              </a:lnSpc>
              <a:buNone/>
            </a:pPr>
            <a:r>
              <a:rPr lang="en-US" sz="2335" b="1" dirty="0">
                <a:solidFill>
                  <a:srgbClr val="396AF1"/>
                </a:solidFill>
                <a:latin typeface="Barlow" pitchFamily="34" charset="0"/>
                <a:ea typeface="Barlow" pitchFamily="34" charset="-122"/>
                <a:cs typeface="Barlow" pitchFamily="34" charset="-120"/>
              </a:rPr>
              <a:t>1</a:t>
            </a:r>
            <a:endParaRPr lang="en-US" sz="2335" dirty="0"/>
          </a:p>
        </p:txBody>
      </p:sp>
      <p:sp>
        <p:nvSpPr>
          <p:cNvPr id="9" name="Text 6"/>
          <p:cNvSpPr/>
          <p:nvPr/>
        </p:nvSpPr>
        <p:spPr>
          <a:xfrm>
            <a:off x="8402360" y="1755100"/>
            <a:ext cx="3467100" cy="494109"/>
          </a:xfrm>
          <a:prstGeom prst="rect">
            <a:avLst/>
          </a:prstGeom>
          <a:noFill/>
          <a:ln/>
        </p:spPr>
        <p:txBody>
          <a:bodyPr wrap="none" rtlCol="0" anchor="t"/>
          <a:lstStyle/>
          <a:p>
            <a:pPr algn="l" indent="0" marL="0">
              <a:lnSpc>
                <a:spcPts val="3891"/>
              </a:lnSpc>
              <a:buNone/>
            </a:pPr>
            <a:r>
              <a:rPr lang="en-US" sz="3113" b="1" dirty="0">
                <a:solidFill>
                  <a:srgbClr val="396AF1"/>
                </a:solidFill>
                <a:latin typeface="Barlow" pitchFamily="34" charset="0"/>
                <a:ea typeface="Barlow" pitchFamily="34" charset="-122"/>
                <a:cs typeface="Barlow" pitchFamily="34" charset="-120"/>
              </a:rPr>
              <a:t>Executive Summary</a:t>
            </a:r>
            <a:endParaRPr lang="en-US" sz="3113" dirty="0"/>
          </a:p>
        </p:txBody>
      </p:sp>
      <p:sp>
        <p:nvSpPr>
          <p:cNvPr id="10" name="Shape 7"/>
          <p:cNvSpPr/>
          <p:nvPr/>
        </p:nvSpPr>
        <p:spPr>
          <a:xfrm>
            <a:off x="6401098" y="2970550"/>
            <a:ext cx="691753" cy="88940"/>
          </a:xfrm>
          <a:prstGeom prst="rect">
            <a:avLst/>
          </a:prstGeom>
          <a:solidFill>
            <a:srgbClr val="EEEFF5"/>
          </a:solidFill>
          <a:ln/>
        </p:spPr>
      </p:sp>
      <p:sp>
        <p:nvSpPr>
          <p:cNvPr id="11" name="Shape 8"/>
          <p:cNvSpPr/>
          <p:nvPr/>
        </p:nvSpPr>
        <p:spPr>
          <a:xfrm>
            <a:off x="7092851" y="2792611"/>
            <a:ext cx="444698" cy="444698"/>
          </a:xfrm>
          <a:prstGeom prst="roundRect">
            <a:avLst>
              <a:gd name="adj" fmla="val 26671"/>
            </a:avLst>
          </a:prstGeom>
          <a:solidFill>
            <a:srgbClr val="EEEFF5"/>
          </a:solidFill>
          <a:ln/>
        </p:spPr>
      </p:sp>
      <p:sp>
        <p:nvSpPr>
          <p:cNvPr id="12" name="Text 9"/>
          <p:cNvSpPr/>
          <p:nvPr/>
        </p:nvSpPr>
        <p:spPr>
          <a:xfrm>
            <a:off x="7231320" y="2829639"/>
            <a:ext cx="167640" cy="370523"/>
          </a:xfrm>
          <a:prstGeom prst="rect">
            <a:avLst/>
          </a:prstGeom>
          <a:noFill/>
          <a:ln/>
        </p:spPr>
        <p:txBody>
          <a:bodyPr wrap="none" rtlCol="0" anchor="t"/>
          <a:lstStyle/>
          <a:p>
            <a:pPr algn="ctr" indent="0" marL="0">
              <a:lnSpc>
                <a:spcPts val="2918"/>
              </a:lnSpc>
              <a:buNone/>
            </a:pPr>
            <a:r>
              <a:rPr lang="en-US" sz="2335" b="1" dirty="0">
                <a:solidFill>
                  <a:srgbClr val="396AF1"/>
                </a:solidFill>
                <a:latin typeface="Barlow" pitchFamily="34" charset="0"/>
                <a:ea typeface="Barlow" pitchFamily="34" charset="-122"/>
                <a:cs typeface="Barlow" pitchFamily="34" charset="-120"/>
              </a:rPr>
              <a:t>2</a:t>
            </a:r>
            <a:endParaRPr lang="en-US" sz="2335" dirty="0"/>
          </a:p>
        </p:txBody>
      </p:sp>
      <p:sp>
        <p:nvSpPr>
          <p:cNvPr id="13" name="Text 10"/>
          <p:cNvSpPr/>
          <p:nvPr/>
        </p:nvSpPr>
        <p:spPr>
          <a:xfrm>
            <a:off x="3065383" y="2743319"/>
            <a:ext cx="3162657" cy="494109"/>
          </a:xfrm>
          <a:prstGeom prst="rect">
            <a:avLst/>
          </a:prstGeom>
          <a:noFill/>
          <a:ln/>
        </p:spPr>
        <p:txBody>
          <a:bodyPr wrap="none" rtlCol="0" anchor="t"/>
          <a:lstStyle/>
          <a:p>
            <a:pPr algn="r" indent="0" marL="0">
              <a:lnSpc>
                <a:spcPts val="3891"/>
              </a:lnSpc>
              <a:buNone/>
            </a:pPr>
            <a:r>
              <a:rPr lang="en-US" sz="3113" b="1" dirty="0">
                <a:solidFill>
                  <a:srgbClr val="396AF1"/>
                </a:solidFill>
                <a:latin typeface="Barlow" pitchFamily="34" charset="0"/>
                <a:ea typeface="Barlow" pitchFamily="34" charset="-122"/>
                <a:cs typeface="Barlow" pitchFamily="34" charset="-120"/>
              </a:rPr>
              <a:t>Introduction</a:t>
            </a:r>
            <a:endParaRPr lang="en-US" sz="3113" dirty="0"/>
          </a:p>
        </p:txBody>
      </p:sp>
      <p:sp>
        <p:nvSpPr>
          <p:cNvPr id="14" name="Shape 11"/>
          <p:cNvSpPr/>
          <p:nvPr/>
        </p:nvSpPr>
        <p:spPr>
          <a:xfrm>
            <a:off x="7537549" y="3859947"/>
            <a:ext cx="691753" cy="88940"/>
          </a:xfrm>
          <a:prstGeom prst="rect">
            <a:avLst/>
          </a:prstGeom>
          <a:solidFill>
            <a:srgbClr val="EEEFF5"/>
          </a:solidFill>
          <a:ln/>
        </p:spPr>
      </p:sp>
      <p:sp>
        <p:nvSpPr>
          <p:cNvPr id="15" name="Shape 12"/>
          <p:cNvSpPr/>
          <p:nvPr/>
        </p:nvSpPr>
        <p:spPr>
          <a:xfrm>
            <a:off x="7092851" y="3682008"/>
            <a:ext cx="444698" cy="444698"/>
          </a:xfrm>
          <a:prstGeom prst="roundRect">
            <a:avLst>
              <a:gd name="adj" fmla="val 26671"/>
            </a:avLst>
          </a:prstGeom>
          <a:solidFill>
            <a:srgbClr val="EEEFF5"/>
          </a:solidFill>
          <a:ln/>
        </p:spPr>
      </p:sp>
      <p:sp>
        <p:nvSpPr>
          <p:cNvPr id="16" name="Text 13"/>
          <p:cNvSpPr/>
          <p:nvPr/>
        </p:nvSpPr>
        <p:spPr>
          <a:xfrm>
            <a:off x="7235130" y="3719036"/>
            <a:ext cx="160020" cy="370523"/>
          </a:xfrm>
          <a:prstGeom prst="rect">
            <a:avLst/>
          </a:prstGeom>
          <a:noFill/>
          <a:ln/>
        </p:spPr>
        <p:txBody>
          <a:bodyPr wrap="none" rtlCol="0" anchor="t"/>
          <a:lstStyle/>
          <a:p>
            <a:pPr algn="ctr" indent="0" marL="0">
              <a:lnSpc>
                <a:spcPts val="2918"/>
              </a:lnSpc>
              <a:buNone/>
            </a:pPr>
            <a:r>
              <a:rPr lang="en-US" sz="2335" b="1" dirty="0">
                <a:solidFill>
                  <a:srgbClr val="396AF1"/>
                </a:solidFill>
                <a:latin typeface="Barlow" pitchFamily="34" charset="0"/>
                <a:ea typeface="Barlow" pitchFamily="34" charset="-122"/>
                <a:cs typeface="Barlow" pitchFamily="34" charset="-120"/>
              </a:rPr>
              <a:t>3</a:t>
            </a:r>
            <a:endParaRPr lang="en-US" sz="2335" dirty="0"/>
          </a:p>
        </p:txBody>
      </p:sp>
      <p:sp>
        <p:nvSpPr>
          <p:cNvPr id="17" name="Text 14"/>
          <p:cNvSpPr/>
          <p:nvPr/>
        </p:nvSpPr>
        <p:spPr>
          <a:xfrm>
            <a:off x="8402360" y="3632716"/>
            <a:ext cx="3162657" cy="494109"/>
          </a:xfrm>
          <a:prstGeom prst="rect">
            <a:avLst/>
          </a:prstGeom>
          <a:noFill/>
          <a:ln/>
        </p:spPr>
        <p:txBody>
          <a:bodyPr wrap="none" rtlCol="0" anchor="t"/>
          <a:lstStyle/>
          <a:p>
            <a:pPr algn="l" indent="0" marL="0">
              <a:lnSpc>
                <a:spcPts val="3891"/>
              </a:lnSpc>
              <a:buNone/>
            </a:pPr>
            <a:r>
              <a:rPr lang="en-US" sz="3113" b="1" dirty="0">
                <a:solidFill>
                  <a:srgbClr val="396AF1"/>
                </a:solidFill>
                <a:latin typeface="Barlow" pitchFamily="34" charset="0"/>
                <a:ea typeface="Barlow" pitchFamily="34" charset="-122"/>
                <a:cs typeface="Barlow" pitchFamily="34" charset="-120"/>
              </a:rPr>
              <a:t>Methodology</a:t>
            </a:r>
            <a:endParaRPr lang="en-US" sz="3113" dirty="0"/>
          </a:p>
        </p:txBody>
      </p:sp>
      <p:sp>
        <p:nvSpPr>
          <p:cNvPr id="18" name="Shape 15"/>
          <p:cNvSpPr/>
          <p:nvPr/>
        </p:nvSpPr>
        <p:spPr>
          <a:xfrm>
            <a:off x="6401098" y="4749463"/>
            <a:ext cx="691753" cy="88940"/>
          </a:xfrm>
          <a:prstGeom prst="rect">
            <a:avLst/>
          </a:prstGeom>
          <a:solidFill>
            <a:srgbClr val="EEEFF5"/>
          </a:solidFill>
          <a:ln/>
        </p:spPr>
      </p:sp>
      <p:sp>
        <p:nvSpPr>
          <p:cNvPr id="19" name="Shape 16"/>
          <p:cNvSpPr/>
          <p:nvPr/>
        </p:nvSpPr>
        <p:spPr>
          <a:xfrm>
            <a:off x="7092851" y="4571524"/>
            <a:ext cx="444698" cy="444698"/>
          </a:xfrm>
          <a:prstGeom prst="roundRect">
            <a:avLst>
              <a:gd name="adj" fmla="val 26671"/>
            </a:avLst>
          </a:prstGeom>
          <a:solidFill>
            <a:srgbClr val="EEEFF5"/>
          </a:solidFill>
          <a:ln/>
        </p:spPr>
      </p:sp>
      <p:sp>
        <p:nvSpPr>
          <p:cNvPr id="20" name="Text 17"/>
          <p:cNvSpPr/>
          <p:nvPr/>
        </p:nvSpPr>
        <p:spPr>
          <a:xfrm>
            <a:off x="7223700" y="4608552"/>
            <a:ext cx="182880" cy="370523"/>
          </a:xfrm>
          <a:prstGeom prst="rect">
            <a:avLst/>
          </a:prstGeom>
          <a:noFill/>
          <a:ln/>
        </p:spPr>
        <p:txBody>
          <a:bodyPr wrap="none" rtlCol="0" anchor="t"/>
          <a:lstStyle/>
          <a:p>
            <a:pPr algn="ctr" indent="0" marL="0">
              <a:lnSpc>
                <a:spcPts val="2918"/>
              </a:lnSpc>
              <a:buNone/>
            </a:pPr>
            <a:r>
              <a:rPr lang="en-US" sz="2335" b="1" dirty="0">
                <a:solidFill>
                  <a:srgbClr val="396AF1"/>
                </a:solidFill>
                <a:latin typeface="Barlow" pitchFamily="34" charset="0"/>
                <a:ea typeface="Barlow" pitchFamily="34" charset="-122"/>
                <a:cs typeface="Barlow" pitchFamily="34" charset="-120"/>
              </a:rPr>
              <a:t>4</a:t>
            </a:r>
            <a:endParaRPr lang="en-US" sz="2335" dirty="0"/>
          </a:p>
        </p:txBody>
      </p:sp>
      <p:sp>
        <p:nvSpPr>
          <p:cNvPr id="21" name="Text 18"/>
          <p:cNvSpPr/>
          <p:nvPr/>
        </p:nvSpPr>
        <p:spPr>
          <a:xfrm>
            <a:off x="3065383" y="4522232"/>
            <a:ext cx="3162657" cy="494109"/>
          </a:xfrm>
          <a:prstGeom prst="rect">
            <a:avLst/>
          </a:prstGeom>
          <a:noFill/>
          <a:ln/>
        </p:spPr>
        <p:txBody>
          <a:bodyPr wrap="none" rtlCol="0" anchor="t"/>
          <a:lstStyle/>
          <a:p>
            <a:pPr algn="r" indent="0" marL="0">
              <a:lnSpc>
                <a:spcPts val="3891"/>
              </a:lnSpc>
              <a:buNone/>
            </a:pPr>
            <a:r>
              <a:rPr lang="en-US" sz="3113" b="1" dirty="0">
                <a:solidFill>
                  <a:srgbClr val="396AF1"/>
                </a:solidFill>
                <a:latin typeface="Barlow" pitchFamily="34" charset="0"/>
                <a:ea typeface="Barlow" pitchFamily="34" charset="-122"/>
                <a:cs typeface="Barlow" pitchFamily="34" charset="-120"/>
              </a:rPr>
              <a:t>Results</a:t>
            </a:r>
            <a:endParaRPr lang="en-US" sz="3113" dirty="0"/>
          </a:p>
        </p:txBody>
      </p:sp>
      <p:sp>
        <p:nvSpPr>
          <p:cNvPr id="22" name="Shape 19"/>
          <p:cNvSpPr/>
          <p:nvPr/>
        </p:nvSpPr>
        <p:spPr>
          <a:xfrm>
            <a:off x="7537549" y="5638979"/>
            <a:ext cx="691753" cy="88940"/>
          </a:xfrm>
          <a:prstGeom prst="rect">
            <a:avLst/>
          </a:prstGeom>
          <a:solidFill>
            <a:srgbClr val="EEEFF5"/>
          </a:solidFill>
          <a:ln/>
        </p:spPr>
      </p:sp>
      <p:sp>
        <p:nvSpPr>
          <p:cNvPr id="23" name="Shape 20"/>
          <p:cNvSpPr/>
          <p:nvPr/>
        </p:nvSpPr>
        <p:spPr>
          <a:xfrm>
            <a:off x="7092851" y="5461040"/>
            <a:ext cx="444698" cy="444698"/>
          </a:xfrm>
          <a:prstGeom prst="roundRect">
            <a:avLst>
              <a:gd name="adj" fmla="val 26671"/>
            </a:avLst>
          </a:prstGeom>
          <a:solidFill>
            <a:srgbClr val="EEEFF5"/>
          </a:solidFill>
          <a:ln/>
        </p:spPr>
      </p:sp>
      <p:sp>
        <p:nvSpPr>
          <p:cNvPr id="24" name="Text 21"/>
          <p:cNvSpPr/>
          <p:nvPr/>
        </p:nvSpPr>
        <p:spPr>
          <a:xfrm>
            <a:off x="7235130" y="5498068"/>
            <a:ext cx="160020" cy="370523"/>
          </a:xfrm>
          <a:prstGeom prst="rect">
            <a:avLst/>
          </a:prstGeom>
          <a:noFill/>
          <a:ln/>
        </p:spPr>
        <p:txBody>
          <a:bodyPr wrap="none" rtlCol="0" anchor="t"/>
          <a:lstStyle/>
          <a:p>
            <a:pPr algn="ctr" indent="0" marL="0">
              <a:lnSpc>
                <a:spcPts val="2918"/>
              </a:lnSpc>
              <a:buNone/>
            </a:pPr>
            <a:r>
              <a:rPr lang="en-US" sz="2335" b="1" dirty="0">
                <a:solidFill>
                  <a:srgbClr val="396AF1"/>
                </a:solidFill>
                <a:latin typeface="Barlow" pitchFamily="34" charset="0"/>
                <a:ea typeface="Barlow" pitchFamily="34" charset="-122"/>
                <a:cs typeface="Barlow" pitchFamily="34" charset="-120"/>
              </a:rPr>
              <a:t>5</a:t>
            </a:r>
            <a:endParaRPr lang="en-US" sz="2335" dirty="0"/>
          </a:p>
        </p:txBody>
      </p:sp>
      <p:sp>
        <p:nvSpPr>
          <p:cNvPr id="25" name="Text 22"/>
          <p:cNvSpPr/>
          <p:nvPr/>
        </p:nvSpPr>
        <p:spPr>
          <a:xfrm>
            <a:off x="8402360" y="5411748"/>
            <a:ext cx="3162657" cy="494109"/>
          </a:xfrm>
          <a:prstGeom prst="rect">
            <a:avLst/>
          </a:prstGeom>
          <a:noFill/>
          <a:ln/>
        </p:spPr>
        <p:txBody>
          <a:bodyPr wrap="none" rtlCol="0" anchor="t"/>
          <a:lstStyle/>
          <a:p>
            <a:pPr algn="l" indent="0" marL="0">
              <a:lnSpc>
                <a:spcPts val="3891"/>
              </a:lnSpc>
              <a:buNone/>
            </a:pPr>
            <a:r>
              <a:rPr lang="en-US" sz="3113" b="1" dirty="0">
                <a:solidFill>
                  <a:srgbClr val="396AF1"/>
                </a:solidFill>
                <a:latin typeface="Barlow" pitchFamily="34" charset="0"/>
                <a:ea typeface="Barlow" pitchFamily="34" charset="-122"/>
                <a:cs typeface="Barlow" pitchFamily="34" charset="-120"/>
              </a:rPr>
              <a:t>Conclusion</a:t>
            </a:r>
            <a:endParaRPr lang="en-US" sz="3113" dirty="0"/>
          </a:p>
        </p:txBody>
      </p:sp>
      <p:sp>
        <p:nvSpPr>
          <p:cNvPr id="26" name="Shape 23"/>
          <p:cNvSpPr/>
          <p:nvPr/>
        </p:nvSpPr>
        <p:spPr>
          <a:xfrm>
            <a:off x="6401098" y="6528495"/>
            <a:ext cx="691753" cy="88940"/>
          </a:xfrm>
          <a:prstGeom prst="rect">
            <a:avLst/>
          </a:prstGeom>
          <a:solidFill>
            <a:srgbClr val="EEEFF5"/>
          </a:solidFill>
          <a:ln/>
        </p:spPr>
      </p:sp>
      <p:sp>
        <p:nvSpPr>
          <p:cNvPr id="27" name="Shape 24"/>
          <p:cNvSpPr/>
          <p:nvPr/>
        </p:nvSpPr>
        <p:spPr>
          <a:xfrm>
            <a:off x="7092851" y="6350556"/>
            <a:ext cx="444698" cy="444698"/>
          </a:xfrm>
          <a:prstGeom prst="roundRect">
            <a:avLst>
              <a:gd name="adj" fmla="val 26671"/>
            </a:avLst>
          </a:prstGeom>
          <a:solidFill>
            <a:srgbClr val="EEEFF5"/>
          </a:solidFill>
          <a:ln/>
        </p:spPr>
      </p:sp>
      <p:sp>
        <p:nvSpPr>
          <p:cNvPr id="28" name="Text 25"/>
          <p:cNvSpPr/>
          <p:nvPr/>
        </p:nvSpPr>
        <p:spPr>
          <a:xfrm>
            <a:off x="7235130" y="6387584"/>
            <a:ext cx="160020" cy="370523"/>
          </a:xfrm>
          <a:prstGeom prst="rect">
            <a:avLst/>
          </a:prstGeom>
          <a:noFill/>
          <a:ln/>
        </p:spPr>
        <p:txBody>
          <a:bodyPr wrap="none" rtlCol="0" anchor="t"/>
          <a:lstStyle/>
          <a:p>
            <a:pPr algn="ctr" indent="0" marL="0">
              <a:lnSpc>
                <a:spcPts val="2918"/>
              </a:lnSpc>
              <a:buNone/>
            </a:pPr>
            <a:r>
              <a:rPr lang="en-US" sz="2335" b="1" dirty="0">
                <a:solidFill>
                  <a:srgbClr val="396AF1"/>
                </a:solidFill>
                <a:latin typeface="Barlow" pitchFamily="34" charset="0"/>
                <a:ea typeface="Barlow" pitchFamily="34" charset="-122"/>
                <a:cs typeface="Barlow" pitchFamily="34" charset="-120"/>
              </a:rPr>
              <a:t>6</a:t>
            </a:r>
            <a:endParaRPr lang="en-US" sz="2335" dirty="0"/>
          </a:p>
        </p:txBody>
      </p:sp>
      <p:sp>
        <p:nvSpPr>
          <p:cNvPr id="29" name="Text 26"/>
          <p:cNvSpPr/>
          <p:nvPr/>
        </p:nvSpPr>
        <p:spPr>
          <a:xfrm>
            <a:off x="3065383" y="6301264"/>
            <a:ext cx="3162657" cy="494109"/>
          </a:xfrm>
          <a:prstGeom prst="rect">
            <a:avLst/>
          </a:prstGeom>
          <a:noFill/>
          <a:ln/>
        </p:spPr>
        <p:txBody>
          <a:bodyPr wrap="none" rtlCol="0" anchor="t"/>
          <a:lstStyle/>
          <a:p>
            <a:pPr algn="r" indent="0" marL="0">
              <a:lnSpc>
                <a:spcPts val="3891"/>
              </a:lnSpc>
              <a:buNone/>
            </a:pPr>
            <a:r>
              <a:rPr lang="en-US" sz="3113" b="1" dirty="0">
                <a:solidFill>
                  <a:srgbClr val="396AF1"/>
                </a:solidFill>
                <a:latin typeface="Barlow" pitchFamily="34" charset="0"/>
                <a:ea typeface="Barlow" pitchFamily="34" charset="-122"/>
                <a:cs typeface="Barlow" pitchFamily="34" charset="-120"/>
              </a:rPr>
              <a:t>Appendix</a:t>
            </a:r>
            <a:endParaRPr lang="en-US" sz="3113" dirty="0"/>
          </a:p>
        </p:txBody>
      </p:sp>
      <p:pic>
        <p:nvPicPr>
          <p:cNvPr id="3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31148"/>
          </a:xfrm>
          <a:prstGeom prst="rect">
            <a:avLst/>
          </a:prstGeom>
        </p:spPr>
      </p:pic>
      <p:sp>
        <p:nvSpPr>
          <p:cNvPr id="5" name="Shape 1"/>
          <p:cNvSpPr/>
          <p:nvPr/>
        </p:nvSpPr>
        <p:spPr>
          <a:xfrm>
            <a:off x="0" y="0"/>
            <a:ext cx="14630400" cy="8231148"/>
          </a:xfrm>
          <a:prstGeom prst="rect">
            <a:avLst/>
          </a:prstGeom>
          <a:solidFill>
            <a:srgbClr val="EEEFF5">
              <a:alpha val="85000"/>
            </a:srgbClr>
          </a:solidFill>
          <a:ln/>
        </p:spPr>
      </p:sp>
      <p:sp>
        <p:nvSpPr>
          <p:cNvPr id="6" name="Text 2"/>
          <p:cNvSpPr/>
          <p:nvPr/>
        </p:nvSpPr>
        <p:spPr>
          <a:xfrm>
            <a:off x="2624495" y="515898"/>
            <a:ext cx="8724900" cy="586383"/>
          </a:xfrm>
          <a:prstGeom prst="rect">
            <a:avLst/>
          </a:prstGeom>
          <a:noFill/>
          <a:ln/>
        </p:spPr>
        <p:txBody>
          <a:bodyPr wrap="none" rtlCol="0" anchor="t"/>
          <a:lstStyle/>
          <a:p>
            <a:pPr indent="0" marL="0">
              <a:lnSpc>
                <a:spcPts val="4617"/>
              </a:lnSpc>
              <a:buNone/>
            </a:pPr>
            <a:r>
              <a:rPr lang="en-US" sz="3693" b="1" dirty="0">
                <a:solidFill>
                  <a:srgbClr val="396AF1"/>
                </a:solidFill>
                <a:latin typeface="Barlow" pitchFamily="34" charset="0"/>
                <a:ea typeface="Barlow" pitchFamily="34" charset="-122"/>
                <a:cs typeface="Barlow" pitchFamily="34" charset="-120"/>
              </a:rPr>
              <a:t>First Successful Ground Pad Landing Date</a:t>
            </a:r>
            <a:endParaRPr lang="en-US" sz="3693" dirty="0"/>
          </a:p>
        </p:txBody>
      </p:sp>
      <p:pic>
        <p:nvPicPr>
          <p:cNvPr id="7" name="Image 2" descr="preencoded.png">    </p:cNvPr>
          <p:cNvPicPr>
            <a:picLocks noChangeAspect="1"/>
          </p:cNvPicPr>
          <p:nvPr/>
        </p:nvPicPr>
        <p:blipFill>
          <a:blip r:embed="rId3"/>
          <a:stretch>
            <a:fillRect/>
          </a:stretch>
        </p:blipFill>
        <p:spPr>
          <a:xfrm>
            <a:off x="2624495" y="1383625"/>
            <a:ext cx="7071122" cy="3775948"/>
          </a:xfrm>
          <a:prstGeom prst="rect">
            <a:avLst/>
          </a:prstGeom>
        </p:spPr>
      </p:pic>
      <p:sp>
        <p:nvSpPr>
          <p:cNvPr id="8" name="Text 3"/>
          <p:cNvSpPr/>
          <p:nvPr/>
        </p:nvSpPr>
        <p:spPr>
          <a:xfrm>
            <a:off x="2624495" y="5370552"/>
            <a:ext cx="9381292" cy="300157"/>
          </a:xfrm>
          <a:prstGeom prst="rect">
            <a:avLst/>
          </a:prstGeom>
          <a:noFill/>
          <a:ln/>
        </p:spPr>
        <p:txBody>
          <a:bodyPr wrap="none" rtlCol="0" anchor="t"/>
          <a:lstStyle/>
          <a:p>
            <a:pPr indent="0" marL="0">
              <a:lnSpc>
                <a:spcPts val="2364"/>
              </a:lnSpc>
              <a:buNone/>
            </a:pPr>
            <a:r>
              <a:rPr lang="en-US" sz="1477" dirty="0">
                <a:solidFill>
                  <a:srgbClr val="272525"/>
                </a:solidFill>
                <a:latin typeface="Montserrat" pitchFamily="34" charset="0"/>
                <a:ea typeface="Montserrat" pitchFamily="34" charset="-122"/>
                <a:cs typeface="Montserrat" pitchFamily="34" charset="-120"/>
              </a:rPr>
              <a:t>This query returns the first successful ground pad landing date.</a:t>
            </a:r>
            <a:endParaRPr lang="en-US" sz="1477" dirty="0"/>
          </a:p>
        </p:txBody>
      </p:sp>
      <p:sp>
        <p:nvSpPr>
          <p:cNvPr id="9" name="Text 4"/>
          <p:cNvSpPr/>
          <p:nvPr/>
        </p:nvSpPr>
        <p:spPr>
          <a:xfrm>
            <a:off x="2624495" y="5881688"/>
            <a:ext cx="9381292" cy="300157"/>
          </a:xfrm>
          <a:prstGeom prst="rect">
            <a:avLst/>
          </a:prstGeom>
          <a:noFill/>
          <a:ln/>
        </p:spPr>
        <p:txBody>
          <a:bodyPr wrap="none" rtlCol="0" anchor="t"/>
          <a:lstStyle/>
          <a:p>
            <a:pPr indent="0" marL="0">
              <a:lnSpc>
                <a:spcPts val="2364"/>
              </a:lnSpc>
              <a:buNone/>
            </a:pPr>
            <a:r>
              <a:rPr lang="en-US" sz="1477" dirty="0">
                <a:solidFill>
                  <a:srgbClr val="272525"/>
                </a:solidFill>
                <a:latin typeface="Montserrat" pitchFamily="34" charset="0"/>
                <a:ea typeface="Montserrat" pitchFamily="34" charset="-122"/>
                <a:cs typeface="Montserrat" pitchFamily="34" charset="-120"/>
              </a:rPr>
              <a:t>First ground pad landing wasn’t</a:t>
            </a:r>
            <a:endParaRPr lang="en-US" sz="1477" dirty="0"/>
          </a:p>
        </p:txBody>
      </p:sp>
      <p:sp>
        <p:nvSpPr>
          <p:cNvPr id="10" name="Text 5"/>
          <p:cNvSpPr/>
          <p:nvPr/>
        </p:nvSpPr>
        <p:spPr>
          <a:xfrm>
            <a:off x="2624495" y="6392823"/>
            <a:ext cx="9381292" cy="300157"/>
          </a:xfrm>
          <a:prstGeom prst="rect">
            <a:avLst/>
          </a:prstGeom>
          <a:noFill/>
          <a:ln/>
        </p:spPr>
        <p:txBody>
          <a:bodyPr wrap="none" rtlCol="0" anchor="t"/>
          <a:lstStyle/>
          <a:p>
            <a:pPr indent="0" marL="0">
              <a:lnSpc>
                <a:spcPts val="2364"/>
              </a:lnSpc>
              <a:buNone/>
            </a:pPr>
            <a:r>
              <a:rPr lang="en-US" sz="1477" dirty="0">
                <a:solidFill>
                  <a:srgbClr val="272525"/>
                </a:solidFill>
                <a:latin typeface="Montserrat" pitchFamily="34" charset="0"/>
                <a:ea typeface="Montserrat" pitchFamily="34" charset="-122"/>
                <a:cs typeface="Montserrat" pitchFamily="34" charset="-120"/>
              </a:rPr>
              <a:t>until the end of 2015.</a:t>
            </a:r>
            <a:endParaRPr lang="en-US" sz="1477" dirty="0"/>
          </a:p>
        </p:txBody>
      </p:sp>
      <p:sp>
        <p:nvSpPr>
          <p:cNvPr id="11" name="Text 6"/>
          <p:cNvSpPr/>
          <p:nvPr/>
        </p:nvSpPr>
        <p:spPr>
          <a:xfrm>
            <a:off x="2624495" y="6903958"/>
            <a:ext cx="9381292" cy="300157"/>
          </a:xfrm>
          <a:prstGeom prst="rect">
            <a:avLst/>
          </a:prstGeom>
          <a:noFill/>
          <a:ln/>
        </p:spPr>
        <p:txBody>
          <a:bodyPr wrap="none" rtlCol="0" anchor="t"/>
          <a:lstStyle/>
          <a:p>
            <a:pPr indent="0" marL="0">
              <a:lnSpc>
                <a:spcPts val="2364"/>
              </a:lnSpc>
              <a:buNone/>
            </a:pPr>
            <a:r>
              <a:rPr lang="en-US" sz="1477" dirty="0">
                <a:solidFill>
                  <a:srgbClr val="272525"/>
                </a:solidFill>
                <a:latin typeface="Montserrat" pitchFamily="34" charset="0"/>
                <a:ea typeface="Montserrat" pitchFamily="34" charset="-122"/>
                <a:cs typeface="Montserrat" pitchFamily="34" charset="-120"/>
              </a:rPr>
              <a:t>Successful landings in general</a:t>
            </a:r>
            <a:endParaRPr lang="en-US" sz="1477" dirty="0"/>
          </a:p>
        </p:txBody>
      </p:sp>
      <p:sp>
        <p:nvSpPr>
          <p:cNvPr id="12" name="Text 7"/>
          <p:cNvSpPr/>
          <p:nvPr/>
        </p:nvSpPr>
        <p:spPr>
          <a:xfrm>
            <a:off x="2624495" y="7415093"/>
            <a:ext cx="9381292" cy="300157"/>
          </a:xfrm>
          <a:prstGeom prst="rect">
            <a:avLst/>
          </a:prstGeom>
          <a:noFill/>
          <a:ln/>
        </p:spPr>
        <p:txBody>
          <a:bodyPr wrap="none" rtlCol="0" anchor="t"/>
          <a:lstStyle/>
          <a:p>
            <a:pPr indent="0" marL="0">
              <a:lnSpc>
                <a:spcPts val="2364"/>
              </a:lnSpc>
              <a:buNone/>
            </a:pPr>
            <a:r>
              <a:rPr lang="en-US" sz="1477" dirty="0">
                <a:solidFill>
                  <a:srgbClr val="272525"/>
                </a:solidFill>
                <a:latin typeface="Montserrat" pitchFamily="34" charset="0"/>
                <a:ea typeface="Montserrat" pitchFamily="34" charset="-122"/>
                <a:cs typeface="Montserrat" pitchFamily="34" charset="-120"/>
              </a:rPr>
              <a:t>appear starting 2014.</a:t>
            </a:r>
            <a:endParaRPr lang="en-US" sz="1477" dirty="0"/>
          </a:p>
        </p:txBody>
      </p:sp>
      <p:pic>
        <p:nvPicPr>
          <p:cNvPr id="1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1760220" y="836176"/>
            <a:ext cx="11109960" cy="1388745"/>
          </a:xfrm>
          <a:prstGeom prst="rect">
            <a:avLst/>
          </a:prstGeom>
          <a:noFill/>
          <a:ln/>
        </p:spPr>
        <p:txBody>
          <a:bodyPr wrap="squar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Successful Drone Ship Landing with Payload Between 4000 and 6000</a:t>
            </a:r>
            <a:endParaRPr lang="en-US" sz="4374" dirty="0"/>
          </a:p>
        </p:txBody>
      </p:sp>
      <p:pic>
        <p:nvPicPr>
          <p:cNvPr id="7" name="Image 2" descr="preencoded.png">    </p:cNvPr>
          <p:cNvPicPr>
            <a:picLocks noChangeAspect="1"/>
          </p:cNvPicPr>
          <p:nvPr/>
        </p:nvPicPr>
        <p:blipFill>
          <a:blip r:embed="rId3"/>
          <a:stretch>
            <a:fillRect/>
          </a:stretch>
        </p:blipFill>
        <p:spPr>
          <a:xfrm>
            <a:off x="1760220" y="2558177"/>
            <a:ext cx="9762768" cy="3874532"/>
          </a:xfrm>
          <a:prstGeom prst="rect">
            <a:avLst/>
          </a:prstGeom>
        </p:spPr>
      </p:pic>
      <p:sp>
        <p:nvSpPr>
          <p:cNvPr id="8" name="Text 3"/>
          <p:cNvSpPr/>
          <p:nvPr/>
        </p:nvSpPr>
        <p:spPr>
          <a:xfrm>
            <a:off x="1760220" y="6682621"/>
            <a:ext cx="11109960" cy="710803"/>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This query returns the four booster versions that had successful drone ship landings and a payload mass between 4000 and 6000 noninclusively.</a:t>
            </a:r>
            <a:endParaRPr lang="en-US" sz="1750" dirty="0"/>
          </a:p>
        </p:txBody>
      </p:sp>
      <p:pic>
        <p:nvPicPr>
          <p:cNvPr id="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2664500" y="511612"/>
            <a:ext cx="8008620" cy="581263"/>
          </a:xfrm>
          <a:prstGeom prst="rect">
            <a:avLst/>
          </a:prstGeom>
          <a:noFill/>
          <a:ln/>
        </p:spPr>
        <p:txBody>
          <a:bodyPr wrap="none" rtlCol="0" anchor="t"/>
          <a:lstStyle/>
          <a:p>
            <a:pPr indent="0" marL="0">
              <a:lnSpc>
                <a:spcPts val="4577"/>
              </a:lnSpc>
              <a:buNone/>
            </a:pPr>
            <a:r>
              <a:rPr lang="en-US" sz="3662" b="1" dirty="0">
                <a:solidFill>
                  <a:srgbClr val="396AF1"/>
                </a:solidFill>
                <a:latin typeface="Barlow" pitchFamily="34" charset="0"/>
                <a:ea typeface="Barlow" pitchFamily="34" charset="-122"/>
                <a:cs typeface="Barlow" pitchFamily="34" charset="-120"/>
              </a:rPr>
              <a:t>Total Number of Each Mission Outcome</a:t>
            </a:r>
            <a:endParaRPr lang="en-US" sz="3662" dirty="0"/>
          </a:p>
        </p:txBody>
      </p:sp>
      <p:pic>
        <p:nvPicPr>
          <p:cNvPr id="7" name="Image 2" descr="preencoded.png">    </p:cNvPr>
          <p:cNvPicPr>
            <a:picLocks noChangeAspect="1"/>
          </p:cNvPicPr>
          <p:nvPr/>
        </p:nvPicPr>
        <p:blipFill>
          <a:blip r:embed="rId3"/>
          <a:stretch>
            <a:fillRect/>
          </a:stretch>
        </p:blipFill>
        <p:spPr>
          <a:xfrm>
            <a:off x="2664500" y="1371838"/>
            <a:ext cx="5015032" cy="3305770"/>
          </a:xfrm>
          <a:prstGeom prst="rect">
            <a:avLst/>
          </a:prstGeom>
        </p:spPr>
      </p:pic>
      <p:sp>
        <p:nvSpPr>
          <p:cNvPr id="8" name="Text 3"/>
          <p:cNvSpPr/>
          <p:nvPr/>
        </p:nvSpPr>
        <p:spPr>
          <a:xfrm>
            <a:off x="2664500" y="4886801"/>
            <a:ext cx="9301282" cy="297537"/>
          </a:xfrm>
          <a:prstGeom prst="rect">
            <a:avLst/>
          </a:prstGeom>
          <a:noFill/>
          <a:ln/>
        </p:spPr>
        <p:txBody>
          <a:bodyPr wrap="none" rtlCol="0" anchor="t"/>
          <a:lstStyle/>
          <a:p>
            <a:pPr indent="0" marL="0">
              <a:lnSpc>
                <a:spcPts val="2344"/>
              </a:lnSpc>
              <a:buNone/>
            </a:pPr>
            <a:r>
              <a:rPr lang="en-US" sz="1465" dirty="0">
                <a:solidFill>
                  <a:srgbClr val="272525"/>
                </a:solidFill>
                <a:latin typeface="Montserrat" pitchFamily="34" charset="0"/>
                <a:ea typeface="Montserrat" pitchFamily="34" charset="-122"/>
                <a:cs typeface="Montserrat" pitchFamily="34" charset="-120"/>
              </a:rPr>
              <a:t>This query returns a count of each</a:t>
            </a:r>
            <a:endParaRPr lang="en-US" sz="1465" dirty="0"/>
          </a:p>
        </p:txBody>
      </p:sp>
      <p:sp>
        <p:nvSpPr>
          <p:cNvPr id="9" name="Text 4"/>
          <p:cNvSpPr/>
          <p:nvPr/>
        </p:nvSpPr>
        <p:spPr>
          <a:xfrm>
            <a:off x="2664500" y="5393531"/>
            <a:ext cx="9301282" cy="297537"/>
          </a:xfrm>
          <a:prstGeom prst="rect">
            <a:avLst/>
          </a:prstGeom>
          <a:noFill/>
          <a:ln/>
        </p:spPr>
        <p:txBody>
          <a:bodyPr wrap="none" rtlCol="0" anchor="t"/>
          <a:lstStyle/>
          <a:p>
            <a:pPr indent="0" marL="0">
              <a:lnSpc>
                <a:spcPts val="2344"/>
              </a:lnSpc>
              <a:buNone/>
            </a:pPr>
            <a:r>
              <a:rPr lang="en-US" sz="1465" dirty="0">
                <a:solidFill>
                  <a:srgbClr val="272525"/>
                </a:solidFill>
                <a:latin typeface="Montserrat" pitchFamily="34" charset="0"/>
                <a:ea typeface="Montserrat" pitchFamily="34" charset="-122"/>
                <a:cs typeface="Montserrat" pitchFamily="34" charset="-120"/>
              </a:rPr>
              <a:t>mission outcome.</a:t>
            </a:r>
            <a:endParaRPr lang="en-US" sz="1465" dirty="0"/>
          </a:p>
        </p:txBody>
      </p:sp>
      <p:sp>
        <p:nvSpPr>
          <p:cNvPr id="10" name="Text 5"/>
          <p:cNvSpPr/>
          <p:nvPr/>
        </p:nvSpPr>
        <p:spPr>
          <a:xfrm>
            <a:off x="2664500" y="5900261"/>
            <a:ext cx="9301282" cy="297537"/>
          </a:xfrm>
          <a:prstGeom prst="rect">
            <a:avLst/>
          </a:prstGeom>
          <a:noFill/>
          <a:ln/>
        </p:spPr>
        <p:txBody>
          <a:bodyPr wrap="none" rtlCol="0" anchor="t"/>
          <a:lstStyle/>
          <a:p>
            <a:pPr indent="0" marL="0">
              <a:lnSpc>
                <a:spcPts val="2344"/>
              </a:lnSpc>
              <a:buNone/>
            </a:pPr>
            <a:r>
              <a:rPr lang="en-US" sz="1465" dirty="0">
                <a:solidFill>
                  <a:srgbClr val="272525"/>
                </a:solidFill>
                <a:latin typeface="Montserrat" pitchFamily="34" charset="0"/>
                <a:ea typeface="Montserrat" pitchFamily="34" charset="-122"/>
                <a:cs typeface="Montserrat" pitchFamily="34" charset="-120"/>
              </a:rPr>
              <a:t>SpaceX appears to achieve its mission outcome nearly 99% of the time.</a:t>
            </a:r>
            <a:endParaRPr lang="en-US" sz="1465" dirty="0"/>
          </a:p>
        </p:txBody>
      </p:sp>
      <p:sp>
        <p:nvSpPr>
          <p:cNvPr id="11" name="Text 6"/>
          <p:cNvSpPr/>
          <p:nvPr/>
        </p:nvSpPr>
        <p:spPr>
          <a:xfrm>
            <a:off x="2664500" y="6406991"/>
            <a:ext cx="9301282" cy="297537"/>
          </a:xfrm>
          <a:prstGeom prst="rect">
            <a:avLst/>
          </a:prstGeom>
          <a:noFill/>
          <a:ln/>
        </p:spPr>
        <p:txBody>
          <a:bodyPr wrap="none" rtlCol="0" anchor="t"/>
          <a:lstStyle/>
          <a:p>
            <a:pPr indent="0" marL="0">
              <a:lnSpc>
                <a:spcPts val="2344"/>
              </a:lnSpc>
              <a:buNone/>
            </a:pPr>
            <a:r>
              <a:rPr lang="en-US" sz="1465" dirty="0">
                <a:solidFill>
                  <a:srgbClr val="272525"/>
                </a:solidFill>
                <a:latin typeface="Montserrat" pitchFamily="34" charset="0"/>
                <a:ea typeface="Montserrat" pitchFamily="34" charset="-122"/>
                <a:cs typeface="Montserrat" pitchFamily="34" charset="-120"/>
              </a:rPr>
              <a:t>This means that most of the landing</a:t>
            </a:r>
            <a:endParaRPr lang="en-US" sz="1465" dirty="0"/>
          </a:p>
        </p:txBody>
      </p:sp>
      <p:sp>
        <p:nvSpPr>
          <p:cNvPr id="12" name="Text 7"/>
          <p:cNvSpPr/>
          <p:nvPr/>
        </p:nvSpPr>
        <p:spPr>
          <a:xfrm>
            <a:off x="2664500" y="6913721"/>
            <a:ext cx="9301282" cy="297537"/>
          </a:xfrm>
          <a:prstGeom prst="rect">
            <a:avLst/>
          </a:prstGeom>
          <a:noFill/>
          <a:ln/>
        </p:spPr>
        <p:txBody>
          <a:bodyPr wrap="none" rtlCol="0" anchor="t"/>
          <a:lstStyle/>
          <a:p>
            <a:pPr indent="0" marL="0">
              <a:lnSpc>
                <a:spcPts val="2344"/>
              </a:lnSpc>
              <a:buNone/>
            </a:pPr>
            <a:r>
              <a:rPr lang="en-US" sz="1465" dirty="0">
                <a:solidFill>
                  <a:srgbClr val="272525"/>
                </a:solidFill>
                <a:latin typeface="Montserrat" pitchFamily="34" charset="0"/>
                <a:ea typeface="Montserrat" pitchFamily="34" charset="-122"/>
                <a:cs typeface="Montserrat" pitchFamily="34" charset="-120"/>
              </a:rPr>
              <a:t>failures are intended.</a:t>
            </a:r>
            <a:endParaRPr lang="en-US" sz="1465" dirty="0"/>
          </a:p>
        </p:txBody>
      </p:sp>
      <p:sp>
        <p:nvSpPr>
          <p:cNvPr id="13" name="Text 8"/>
          <p:cNvSpPr/>
          <p:nvPr/>
        </p:nvSpPr>
        <p:spPr>
          <a:xfrm>
            <a:off x="2664500" y="7420451"/>
            <a:ext cx="9301282" cy="297537"/>
          </a:xfrm>
          <a:prstGeom prst="rect">
            <a:avLst/>
          </a:prstGeom>
          <a:noFill/>
          <a:ln/>
        </p:spPr>
        <p:txBody>
          <a:bodyPr wrap="none" rtlCol="0" anchor="t"/>
          <a:lstStyle/>
          <a:p>
            <a:pPr indent="0" marL="0">
              <a:lnSpc>
                <a:spcPts val="2344"/>
              </a:lnSpc>
              <a:buNone/>
            </a:pPr>
            <a:r>
              <a:rPr lang="en-US" sz="1465" dirty="0">
                <a:solidFill>
                  <a:srgbClr val="272525"/>
                </a:solidFill>
                <a:latin typeface="Montserrat" pitchFamily="34" charset="0"/>
                <a:ea typeface="Montserrat" pitchFamily="34" charset="-122"/>
                <a:cs typeface="Montserrat" pitchFamily="34" charset="-120"/>
              </a:rPr>
              <a:t>Interestingly, one launch has an unclear payload status and unfortunately one failed in flight.</a:t>
            </a:r>
            <a:endParaRPr lang="en-US" sz="1465"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1760220" y="755333"/>
            <a:ext cx="9837420" cy="694373"/>
          </a:xfrm>
          <a:prstGeom prst="rect">
            <a:avLst/>
          </a:prstGeom>
          <a:noFill/>
          <a:ln/>
        </p:spPr>
        <p:txBody>
          <a:bodyPr wrap="non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Boosters that Carried Maximum Payload</a:t>
            </a:r>
            <a:endParaRPr lang="en-US" sz="4374" dirty="0"/>
          </a:p>
        </p:txBody>
      </p:sp>
      <p:pic>
        <p:nvPicPr>
          <p:cNvPr id="7" name="Image 2" descr="preencoded.png">    </p:cNvPr>
          <p:cNvPicPr>
            <a:picLocks noChangeAspect="1"/>
          </p:cNvPicPr>
          <p:nvPr/>
        </p:nvPicPr>
        <p:blipFill>
          <a:blip r:embed="rId3"/>
          <a:stretch>
            <a:fillRect/>
          </a:stretch>
        </p:blipFill>
        <p:spPr>
          <a:xfrm>
            <a:off x="1760220" y="1782961"/>
            <a:ext cx="4716780" cy="3875246"/>
          </a:xfrm>
          <a:prstGeom prst="rect">
            <a:avLst/>
          </a:prstGeom>
        </p:spPr>
      </p:pic>
      <p:sp>
        <p:nvSpPr>
          <p:cNvPr id="8" name="Text 3"/>
          <p:cNvSpPr/>
          <p:nvPr/>
        </p:nvSpPr>
        <p:spPr>
          <a:xfrm>
            <a:off x="1760220" y="5908119"/>
            <a:ext cx="11109960" cy="355402"/>
          </a:xfrm>
          <a:prstGeom prst="rect">
            <a:avLst/>
          </a:prstGeom>
          <a:noFill/>
          <a:ln/>
        </p:spPr>
        <p:txBody>
          <a:bodyPr wrap="non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This query returns the booster versions that carried the highest payload mass of 15600 kg.</a:t>
            </a:r>
            <a:endParaRPr lang="en-US" sz="1750" dirty="0"/>
          </a:p>
        </p:txBody>
      </p:sp>
      <p:sp>
        <p:nvSpPr>
          <p:cNvPr id="9" name="Text 4"/>
          <p:cNvSpPr/>
          <p:nvPr/>
        </p:nvSpPr>
        <p:spPr>
          <a:xfrm>
            <a:off x="1760220" y="6513433"/>
            <a:ext cx="11109960" cy="355402"/>
          </a:xfrm>
          <a:prstGeom prst="rect">
            <a:avLst/>
          </a:prstGeom>
          <a:noFill/>
          <a:ln/>
        </p:spPr>
        <p:txBody>
          <a:bodyPr wrap="non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These booster versions are very similar and all are of the F9 B5 B10xx.x variety.</a:t>
            </a:r>
            <a:endParaRPr lang="en-US" sz="1750" dirty="0"/>
          </a:p>
        </p:txBody>
      </p:sp>
      <p:sp>
        <p:nvSpPr>
          <p:cNvPr id="10" name="Text 5"/>
          <p:cNvSpPr/>
          <p:nvPr/>
        </p:nvSpPr>
        <p:spPr>
          <a:xfrm>
            <a:off x="1760220" y="7118747"/>
            <a:ext cx="11109960" cy="355402"/>
          </a:xfrm>
          <a:prstGeom prst="rect">
            <a:avLst/>
          </a:prstGeom>
          <a:noFill/>
          <a:ln/>
        </p:spPr>
        <p:txBody>
          <a:bodyPr wrap="non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This likely indicates payload mass correlates with the booster version that is used.</a:t>
            </a:r>
            <a:endParaRPr lang="en-US" sz="1750"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1760220" y="1380649"/>
            <a:ext cx="9761220" cy="694373"/>
          </a:xfrm>
          <a:prstGeom prst="rect">
            <a:avLst/>
          </a:prstGeom>
          <a:noFill/>
          <a:ln/>
        </p:spPr>
        <p:txBody>
          <a:bodyPr wrap="non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2015 Failed Drone Ship Landing Records</a:t>
            </a:r>
            <a:endParaRPr lang="en-US" sz="4374" dirty="0"/>
          </a:p>
        </p:txBody>
      </p:sp>
      <p:pic>
        <p:nvPicPr>
          <p:cNvPr id="7" name="Image 2" descr="preencoded.png">    </p:cNvPr>
          <p:cNvPicPr>
            <a:picLocks noChangeAspect="1"/>
          </p:cNvPicPr>
          <p:nvPr/>
        </p:nvPicPr>
        <p:blipFill>
          <a:blip r:embed="rId3"/>
          <a:stretch>
            <a:fillRect/>
          </a:stretch>
        </p:blipFill>
        <p:spPr>
          <a:xfrm>
            <a:off x="1760220" y="2408277"/>
            <a:ext cx="10193298" cy="2874645"/>
          </a:xfrm>
          <a:prstGeom prst="rect">
            <a:avLst/>
          </a:prstGeom>
        </p:spPr>
      </p:pic>
      <p:sp>
        <p:nvSpPr>
          <p:cNvPr id="8" name="Text 3"/>
          <p:cNvSpPr/>
          <p:nvPr/>
        </p:nvSpPr>
        <p:spPr>
          <a:xfrm>
            <a:off x="1760220" y="5532834"/>
            <a:ext cx="11109960" cy="710803"/>
          </a:xfrm>
          <a:prstGeom prst="rect">
            <a:avLst/>
          </a:prstGeom>
          <a:noFill/>
          <a:ln/>
        </p:spPr>
        <p:txBody>
          <a:bodyPr wrap="square" rtlCol="0" anchor="t"/>
          <a:lstStyle/>
          <a:p>
            <a:pPr algn="ct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This query returns the Month, Landing Outcome, Booster Version, Payload Mass (kg), and Launch site of 2015 launches where stage 1 failed to land on a drone ship.</a:t>
            </a:r>
            <a:endParaRPr lang="en-US" sz="1750" dirty="0"/>
          </a:p>
        </p:txBody>
      </p:sp>
      <p:sp>
        <p:nvSpPr>
          <p:cNvPr id="9" name="Text 4"/>
          <p:cNvSpPr/>
          <p:nvPr/>
        </p:nvSpPr>
        <p:spPr>
          <a:xfrm>
            <a:off x="1760220" y="6493550"/>
            <a:ext cx="11109960" cy="355402"/>
          </a:xfrm>
          <a:prstGeom prst="rect">
            <a:avLst/>
          </a:prstGeom>
          <a:noFill/>
          <a:ln/>
        </p:spPr>
        <p:txBody>
          <a:bodyPr wrap="none" rtlCol="0" anchor="t"/>
          <a:lstStyle/>
          <a:p>
            <a:pPr algn="ct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There were two such occurrences.</a:t>
            </a:r>
            <a:endParaRPr lang="en-US" sz="1750"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1760220" y="1119902"/>
            <a:ext cx="11109960" cy="1388745"/>
          </a:xfrm>
          <a:prstGeom prst="rect">
            <a:avLst/>
          </a:prstGeom>
          <a:noFill/>
          <a:ln/>
        </p:spPr>
        <p:txBody>
          <a:bodyPr wrap="squar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Ranking Counts of Successful Landings Between 2010-06-04 and 2017-03-20</a:t>
            </a:r>
            <a:endParaRPr lang="en-US" sz="4374" dirty="0"/>
          </a:p>
        </p:txBody>
      </p:sp>
      <p:pic>
        <p:nvPicPr>
          <p:cNvPr id="7" name="Image 2" descr="preencoded.png">    </p:cNvPr>
          <p:cNvPicPr>
            <a:picLocks noChangeAspect="1"/>
          </p:cNvPicPr>
          <p:nvPr/>
        </p:nvPicPr>
        <p:blipFill>
          <a:blip r:embed="rId3"/>
          <a:stretch>
            <a:fillRect/>
          </a:stretch>
        </p:blipFill>
        <p:spPr>
          <a:xfrm>
            <a:off x="1760220" y="2841903"/>
            <a:ext cx="6444972" cy="2451854"/>
          </a:xfrm>
          <a:prstGeom prst="rect">
            <a:avLst/>
          </a:prstGeom>
        </p:spPr>
      </p:pic>
      <p:sp>
        <p:nvSpPr>
          <p:cNvPr id="8" name="Text 3"/>
          <p:cNvSpPr/>
          <p:nvPr/>
        </p:nvSpPr>
        <p:spPr>
          <a:xfrm>
            <a:off x="1760220" y="5543669"/>
            <a:ext cx="11109960" cy="355402"/>
          </a:xfrm>
          <a:prstGeom prst="rect">
            <a:avLst/>
          </a:prstGeom>
          <a:noFill/>
          <a:ln/>
        </p:spPr>
        <p:txBody>
          <a:bodyPr wrap="non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This query returns a list of successful landings and between 2010-06-04 and 2017-03-20 inclusively.</a:t>
            </a:r>
            <a:endParaRPr lang="en-US" sz="1750" dirty="0"/>
          </a:p>
        </p:txBody>
      </p:sp>
      <p:sp>
        <p:nvSpPr>
          <p:cNvPr id="9" name="Text 4"/>
          <p:cNvSpPr/>
          <p:nvPr/>
        </p:nvSpPr>
        <p:spPr>
          <a:xfrm>
            <a:off x="1760220" y="6148983"/>
            <a:ext cx="11109960" cy="355402"/>
          </a:xfrm>
          <a:prstGeom prst="rect">
            <a:avLst/>
          </a:prstGeom>
          <a:noFill/>
          <a:ln/>
        </p:spPr>
        <p:txBody>
          <a:bodyPr wrap="non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There are two types of successful landing outcomes: drone ship and ground pad landings.</a:t>
            </a:r>
            <a:endParaRPr lang="en-US" sz="1750" dirty="0"/>
          </a:p>
        </p:txBody>
      </p:sp>
      <p:sp>
        <p:nvSpPr>
          <p:cNvPr id="10" name="Text 5"/>
          <p:cNvSpPr/>
          <p:nvPr/>
        </p:nvSpPr>
        <p:spPr>
          <a:xfrm>
            <a:off x="1760220" y="6754297"/>
            <a:ext cx="11109960" cy="355402"/>
          </a:xfrm>
          <a:prstGeom prst="rect">
            <a:avLst/>
          </a:prstGeom>
          <a:noFill/>
          <a:ln/>
        </p:spPr>
        <p:txBody>
          <a:bodyPr wrap="non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There were 8 successful landings in total during this time period</a:t>
            </a:r>
            <a:endParaRPr lang="en-US" sz="1750"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3924300" y="3904059"/>
            <a:ext cx="6781800" cy="694373"/>
          </a:xfrm>
          <a:prstGeom prst="rect">
            <a:avLst/>
          </a:prstGeom>
          <a:noFill/>
          <a:ln/>
        </p:spPr>
        <p:txBody>
          <a:bodyPr wrap="none" rtlCol="0" anchor="t"/>
          <a:lstStyle/>
          <a:p>
            <a:pPr algn="ctr" indent="0" marL="0">
              <a:lnSpc>
                <a:spcPts val="5468"/>
              </a:lnSpc>
              <a:buNone/>
            </a:pPr>
            <a:r>
              <a:rPr lang="en-US" sz="4374" b="1" dirty="0">
                <a:solidFill>
                  <a:srgbClr val="396AF1"/>
                </a:solidFill>
                <a:latin typeface="Barlow" pitchFamily="34" charset="0"/>
                <a:ea typeface="Barlow" pitchFamily="34" charset="-122"/>
                <a:cs typeface="Barlow" pitchFamily="34" charset="-120"/>
              </a:rPr>
              <a:t>Interactive Map with Folium</a:t>
            </a:r>
            <a:endParaRPr lang="en-US" sz="4374" dirty="0"/>
          </a:p>
        </p:txBody>
      </p:sp>
      <p:sp>
        <p:nvSpPr>
          <p:cNvPr id="6" name="Text 2"/>
          <p:cNvSpPr/>
          <p:nvPr/>
        </p:nvSpPr>
        <p:spPr>
          <a:xfrm>
            <a:off x="1760220" y="4931688"/>
            <a:ext cx="11109960" cy="355402"/>
          </a:xfrm>
          <a:prstGeom prst="rect">
            <a:avLst/>
          </a:prstGeom>
          <a:noFill/>
          <a:ln/>
        </p:spPr>
        <p:txBody>
          <a:bodyPr wrap="none" rtlCol="0" anchor="t"/>
          <a:lstStyle/>
          <a:p>
            <a:pPr indent="0" marL="0">
              <a:lnSpc>
                <a:spcPts val="2799"/>
              </a:lnSpc>
              <a:buNone/>
            </a:pPr>
            <a:endParaRPr lang="en-US" sz="1750" dirty="0"/>
          </a:p>
        </p:txBody>
      </p:sp>
      <p:sp>
        <p:nvSpPr>
          <p:cNvPr id="7" name="Text 3"/>
          <p:cNvSpPr/>
          <p:nvPr/>
        </p:nvSpPr>
        <p:spPr>
          <a:xfrm>
            <a:off x="1760220" y="5537002"/>
            <a:ext cx="11109960" cy="355402"/>
          </a:xfrm>
          <a:prstGeom prst="rect">
            <a:avLst/>
          </a:prstGeom>
          <a:noFill/>
          <a:ln/>
        </p:spPr>
        <p:txBody>
          <a:bodyPr wrap="none" rtlCol="0" anchor="t"/>
          <a:lstStyle/>
          <a:p>
            <a:pPr indent="0" marL="0">
              <a:lnSpc>
                <a:spcPts val="2799"/>
              </a:lnSpc>
              <a:buNone/>
            </a:pPr>
            <a:endParaRPr lang="en-US" sz="1750" dirty="0"/>
          </a:p>
        </p:txBody>
      </p:sp>
      <p:sp>
        <p:nvSpPr>
          <p:cNvPr id="8" name="Text 4"/>
          <p:cNvSpPr/>
          <p:nvPr/>
        </p:nvSpPr>
        <p:spPr>
          <a:xfrm>
            <a:off x="1760220" y="6142315"/>
            <a:ext cx="11109960" cy="355402"/>
          </a:xfrm>
          <a:prstGeom prst="rect">
            <a:avLst/>
          </a:prstGeom>
          <a:noFill/>
          <a:ln/>
        </p:spPr>
        <p:txBody>
          <a:bodyPr wrap="none" rtlCol="0" anchor="t"/>
          <a:lstStyle/>
          <a:p>
            <a:pPr indent="0" marL="0">
              <a:lnSpc>
                <a:spcPts val="2799"/>
              </a:lnSpc>
              <a:buNone/>
            </a:pPr>
            <a:endParaRPr lang="en-US" sz="1750" dirty="0"/>
          </a:p>
        </p:txBody>
      </p:sp>
      <p:sp>
        <p:nvSpPr>
          <p:cNvPr id="9" name="Text 5"/>
          <p:cNvSpPr/>
          <p:nvPr/>
        </p:nvSpPr>
        <p:spPr>
          <a:xfrm>
            <a:off x="1760220" y="6747629"/>
            <a:ext cx="11109960" cy="355402"/>
          </a:xfrm>
          <a:prstGeom prst="rect">
            <a:avLst/>
          </a:prstGeom>
          <a:noFill/>
          <a:ln/>
        </p:spPr>
        <p:txBody>
          <a:bodyPr wrap="none" rtlCol="0" anchor="t"/>
          <a:lstStyle/>
          <a:p>
            <a:pPr indent="0" marL="0">
              <a:lnSpc>
                <a:spcPts val="2799"/>
              </a:lnSpc>
              <a:buNone/>
            </a:pPr>
            <a:endParaRPr lang="en-US" sz="1750"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296835"/>
          </a:xfrm>
          <a:prstGeom prst="rect">
            <a:avLst/>
          </a:prstGeom>
        </p:spPr>
      </p:pic>
      <p:sp>
        <p:nvSpPr>
          <p:cNvPr id="5" name="Text 1"/>
          <p:cNvSpPr/>
          <p:nvPr/>
        </p:nvSpPr>
        <p:spPr>
          <a:xfrm>
            <a:off x="2721531" y="2802850"/>
            <a:ext cx="4526280" cy="574119"/>
          </a:xfrm>
          <a:prstGeom prst="rect">
            <a:avLst/>
          </a:prstGeom>
          <a:noFill/>
          <a:ln/>
        </p:spPr>
        <p:txBody>
          <a:bodyPr wrap="none" rtlCol="0" anchor="t"/>
          <a:lstStyle/>
          <a:p>
            <a:pPr indent="0" marL="0">
              <a:lnSpc>
                <a:spcPts val="4521"/>
              </a:lnSpc>
              <a:buNone/>
            </a:pPr>
            <a:r>
              <a:rPr lang="en-US" sz="3617" b="1" u="sng" dirty="0">
                <a:solidFill>
                  <a:srgbClr val="396AF1"/>
                </a:solidFill>
                <a:latin typeface="Barlow" pitchFamily="34" charset="0"/>
                <a:ea typeface="Barlow" pitchFamily="34" charset="-122"/>
                <a:cs typeface="Barlow" pitchFamily="34" charset="-120"/>
              </a:rPr>
              <a:t>Launch Site Locations</a:t>
            </a:r>
            <a:endParaRPr lang="en-US" sz="3617" dirty="0"/>
          </a:p>
        </p:txBody>
      </p:sp>
      <p:pic>
        <p:nvPicPr>
          <p:cNvPr id="6" name="Image 2" descr="preencoded.png">    </p:cNvPr>
          <p:cNvPicPr>
            <a:picLocks noChangeAspect="1"/>
          </p:cNvPicPr>
          <p:nvPr/>
        </p:nvPicPr>
        <p:blipFill>
          <a:blip r:embed="rId3"/>
          <a:stretch>
            <a:fillRect/>
          </a:stretch>
        </p:blipFill>
        <p:spPr>
          <a:xfrm>
            <a:off x="2721531" y="3652480"/>
            <a:ext cx="9187339" cy="3276719"/>
          </a:xfrm>
          <a:prstGeom prst="rect">
            <a:avLst/>
          </a:prstGeom>
        </p:spPr>
      </p:pic>
      <p:sp>
        <p:nvSpPr>
          <p:cNvPr id="7" name="Text 2"/>
          <p:cNvSpPr/>
          <p:nvPr/>
        </p:nvSpPr>
        <p:spPr>
          <a:xfrm>
            <a:off x="2721531" y="7135892"/>
            <a:ext cx="9187339" cy="587693"/>
          </a:xfrm>
          <a:prstGeom prst="rect">
            <a:avLst/>
          </a:prstGeom>
          <a:noFill/>
          <a:ln/>
        </p:spPr>
        <p:txBody>
          <a:bodyPr wrap="square" rtlCol="0" anchor="t"/>
          <a:lstStyle/>
          <a:p>
            <a:pPr indent="0" marL="0">
              <a:lnSpc>
                <a:spcPts val="2315"/>
              </a:lnSpc>
              <a:buNone/>
            </a:pPr>
            <a:r>
              <a:rPr lang="en-US" sz="1447" dirty="0">
                <a:solidFill>
                  <a:srgbClr val="272525"/>
                </a:solidFill>
                <a:latin typeface="Montserrat" pitchFamily="34" charset="0"/>
                <a:ea typeface="Montserrat" pitchFamily="34" charset="-122"/>
                <a:cs typeface="Montserrat" pitchFamily="34" charset="-120"/>
              </a:rPr>
              <a:t>The left map shows all launch sites relative US map. The right map shows the two Florida launch sites since they are very close to each other. All launch sites are near the ocean.</a:t>
            </a:r>
            <a:endParaRPr lang="en-US" sz="1447" dirty="0"/>
          </a:p>
        </p:txBody>
      </p:sp>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033588"/>
          </a:xfrm>
          <a:prstGeom prst="rect">
            <a:avLst/>
          </a:prstGeom>
        </p:spPr>
      </p:pic>
      <p:sp>
        <p:nvSpPr>
          <p:cNvPr id="5" name="Text 1"/>
          <p:cNvSpPr/>
          <p:nvPr/>
        </p:nvSpPr>
        <p:spPr>
          <a:xfrm>
            <a:off x="3247787" y="2610207"/>
            <a:ext cx="5196840" cy="508397"/>
          </a:xfrm>
          <a:prstGeom prst="rect">
            <a:avLst/>
          </a:prstGeom>
          <a:noFill/>
          <a:ln/>
        </p:spPr>
        <p:txBody>
          <a:bodyPr wrap="none" rtlCol="0" anchor="t"/>
          <a:lstStyle/>
          <a:p>
            <a:pPr indent="0" marL="0">
              <a:lnSpc>
                <a:spcPts val="4003"/>
              </a:lnSpc>
              <a:buNone/>
            </a:pPr>
            <a:r>
              <a:rPr lang="en-US" sz="3203" b="1" u="sng" dirty="0">
                <a:solidFill>
                  <a:srgbClr val="396AF1"/>
                </a:solidFill>
                <a:latin typeface="Barlow" pitchFamily="34" charset="0"/>
                <a:ea typeface="Barlow" pitchFamily="34" charset="-122"/>
                <a:cs typeface="Barlow" pitchFamily="34" charset="-120"/>
              </a:rPr>
              <a:t>Color-Coded Launch Markers</a:t>
            </a:r>
            <a:endParaRPr lang="en-US" sz="3203" dirty="0"/>
          </a:p>
        </p:txBody>
      </p:sp>
      <p:pic>
        <p:nvPicPr>
          <p:cNvPr id="6" name="Image 2" descr="preencoded.png">    </p:cNvPr>
          <p:cNvPicPr>
            <a:picLocks noChangeAspect="1"/>
          </p:cNvPicPr>
          <p:nvPr/>
        </p:nvPicPr>
        <p:blipFill>
          <a:blip r:embed="rId3"/>
          <a:stretch>
            <a:fillRect/>
          </a:stretch>
        </p:blipFill>
        <p:spPr>
          <a:xfrm>
            <a:off x="3247787" y="3362563"/>
            <a:ext cx="5584865" cy="3404116"/>
          </a:xfrm>
          <a:prstGeom prst="rect">
            <a:avLst/>
          </a:prstGeom>
        </p:spPr>
      </p:pic>
      <p:sp>
        <p:nvSpPr>
          <p:cNvPr id="7" name="Text 2"/>
          <p:cNvSpPr/>
          <p:nvPr/>
        </p:nvSpPr>
        <p:spPr>
          <a:xfrm>
            <a:off x="3247787" y="6949678"/>
            <a:ext cx="8134707" cy="260152"/>
          </a:xfrm>
          <a:prstGeom prst="rect">
            <a:avLst/>
          </a:prstGeom>
          <a:noFill/>
          <a:ln/>
        </p:spPr>
        <p:txBody>
          <a:bodyPr wrap="none" rtlCol="0" anchor="t"/>
          <a:lstStyle/>
          <a:p>
            <a:pPr indent="0" marL="0">
              <a:lnSpc>
                <a:spcPts val="2050"/>
              </a:lnSpc>
              <a:buNone/>
            </a:pPr>
            <a:r>
              <a:rPr lang="en-US" sz="1281" dirty="0">
                <a:solidFill>
                  <a:srgbClr val="272525"/>
                </a:solidFill>
                <a:latin typeface="Montserrat" pitchFamily="34" charset="0"/>
                <a:ea typeface="Montserrat" pitchFamily="34" charset="-122"/>
                <a:cs typeface="Montserrat" pitchFamily="34" charset="-120"/>
              </a:rPr>
              <a:t>Clusters on Folium map can be clicked on to display each successful landing (green icon) and failed</a:t>
            </a:r>
            <a:endParaRPr lang="en-US" sz="1281" dirty="0"/>
          </a:p>
        </p:txBody>
      </p:sp>
      <p:sp>
        <p:nvSpPr>
          <p:cNvPr id="8" name="Text 3"/>
          <p:cNvSpPr/>
          <p:nvPr/>
        </p:nvSpPr>
        <p:spPr>
          <a:xfrm>
            <a:off x="3247787" y="7392829"/>
            <a:ext cx="8134707" cy="260152"/>
          </a:xfrm>
          <a:prstGeom prst="rect">
            <a:avLst/>
          </a:prstGeom>
          <a:noFill/>
          <a:ln/>
        </p:spPr>
        <p:txBody>
          <a:bodyPr wrap="none" rtlCol="0" anchor="t"/>
          <a:lstStyle/>
          <a:p>
            <a:pPr indent="0" marL="0">
              <a:lnSpc>
                <a:spcPts val="2050"/>
              </a:lnSpc>
              <a:buNone/>
            </a:pPr>
            <a:r>
              <a:rPr lang="en-US" sz="1281" dirty="0">
                <a:solidFill>
                  <a:srgbClr val="272525"/>
                </a:solidFill>
                <a:latin typeface="Montserrat" pitchFamily="34" charset="0"/>
                <a:ea typeface="Montserrat" pitchFamily="34" charset="-122"/>
                <a:cs typeface="Montserrat" pitchFamily="34" charset="-120"/>
              </a:rPr>
              <a:t>landing (red icon). In this example VAFB SLC-4E shows 4 successful landings and 6 failed landings.</a:t>
            </a:r>
            <a:endParaRPr lang="en-US" sz="1281" dirty="0"/>
          </a:p>
        </p:txBody>
      </p:sp>
      <p:pic>
        <p:nvPicPr>
          <p:cNvPr id="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862"/>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014538"/>
          </a:xfrm>
          <a:prstGeom prst="rect">
            <a:avLst/>
          </a:prstGeom>
        </p:spPr>
      </p:pic>
      <p:sp>
        <p:nvSpPr>
          <p:cNvPr id="5" name="Text 1"/>
          <p:cNvSpPr/>
          <p:nvPr/>
        </p:nvSpPr>
        <p:spPr>
          <a:xfrm>
            <a:off x="3286125" y="2457688"/>
            <a:ext cx="4411980" cy="503634"/>
          </a:xfrm>
          <a:prstGeom prst="rect">
            <a:avLst/>
          </a:prstGeom>
          <a:noFill/>
          <a:ln/>
        </p:spPr>
        <p:txBody>
          <a:bodyPr wrap="none" rtlCol="0" anchor="t"/>
          <a:lstStyle/>
          <a:p>
            <a:pPr indent="0" marL="0">
              <a:lnSpc>
                <a:spcPts val="3966"/>
              </a:lnSpc>
              <a:buNone/>
            </a:pPr>
            <a:r>
              <a:rPr lang="en-US" sz="3173" b="1" u="sng" dirty="0">
                <a:solidFill>
                  <a:srgbClr val="396AF1"/>
                </a:solidFill>
                <a:latin typeface="Barlow" pitchFamily="34" charset="0"/>
                <a:ea typeface="Barlow" pitchFamily="34" charset="-122"/>
                <a:cs typeface="Barlow" pitchFamily="34" charset="-120"/>
              </a:rPr>
              <a:t>Key Location Proximities</a:t>
            </a:r>
            <a:endParaRPr lang="en-US" sz="3173" dirty="0"/>
          </a:p>
        </p:txBody>
      </p:sp>
      <p:pic>
        <p:nvPicPr>
          <p:cNvPr id="6" name="Image 2" descr="preencoded.png">    </p:cNvPr>
          <p:cNvPicPr>
            <a:picLocks noChangeAspect="1"/>
          </p:cNvPicPr>
          <p:nvPr/>
        </p:nvPicPr>
        <p:blipFill>
          <a:blip r:embed="rId3"/>
          <a:stretch>
            <a:fillRect/>
          </a:stretch>
        </p:blipFill>
        <p:spPr>
          <a:xfrm>
            <a:off x="3286125" y="3203019"/>
            <a:ext cx="8058150" cy="1640562"/>
          </a:xfrm>
          <a:prstGeom prst="rect">
            <a:avLst/>
          </a:prstGeom>
        </p:spPr>
      </p:pic>
      <p:pic>
        <p:nvPicPr>
          <p:cNvPr id="7" name="Image 3" descr="preencoded.png">    </p:cNvPr>
          <p:cNvPicPr>
            <a:picLocks noChangeAspect="1"/>
          </p:cNvPicPr>
          <p:nvPr/>
        </p:nvPicPr>
        <p:blipFill>
          <a:blip r:embed="rId4"/>
          <a:stretch>
            <a:fillRect/>
          </a:stretch>
        </p:blipFill>
        <p:spPr>
          <a:xfrm>
            <a:off x="3286125" y="5024795"/>
            <a:ext cx="7544514" cy="1551146"/>
          </a:xfrm>
          <a:prstGeom prst="rect">
            <a:avLst/>
          </a:prstGeom>
        </p:spPr>
      </p:pic>
      <p:sp>
        <p:nvSpPr>
          <p:cNvPr id="8" name="Text 2"/>
          <p:cNvSpPr/>
          <p:nvPr/>
        </p:nvSpPr>
        <p:spPr>
          <a:xfrm>
            <a:off x="3286125" y="6757154"/>
            <a:ext cx="8058150" cy="1031558"/>
          </a:xfrm>
          <a:prstGeom prst="rect">
            <a:avLst/>
          </a:prstGeom>
          <a:noFill/>
          <a:ln/>
        </p:spPr>
        <p:txBody>
          <a:bodyPr wrap="square" rtlCol="0" anchor="t"/>
          <a:lstStyle/>
          <a:p>
            <a:pPr indent="0" marL="0">
              <a:lnSpc>
                <a:spcPts val="2030"/>
              </a:lnSpc>
              <a:buNone/>
            </a:pPr>
            <a:r>
              <a:rPr lang="en-US" sz="1269" dirty="0">
                <a:solidFill>
                  <a:srgbClr val="272525"/>
                </a:solidFill>
                <a:latin typeface="Montserrat" pitchFamily="34" charset="0"/>
                <a:ea typeface="Montserrat" pitchFamily="34" charset="-122"/>
                <a:cs typeface="Montserrat" pitchFamily="34" charset="-120"/>
              </a:rPr>
              <a:t>Using KSC LC-39A as an example, launch sites are very close to railways for large part and supply transportation. Launch sites are close to highways for human and supply transport. Launch sites are also close to coasts and relatively far from cities so that launch failures can land in the sea to avoid rockets falling on densely populated areas.</a:t>
            </a:r>
            <a:endParaRPr lang="en-US" sz="1269" dirty="0"/>
          </a:p>
        </p:txBody>
      </p:sp>
      <p:pic>
        <p:nvPicPr>
          <p:cNvPr id="9"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029"/>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464713"/>
          </a:xfrm>
          <a:prstGeom prst="rect">
            <a:avLst/>
          </a:prstGeom>
        </p:spPr>
      </p:pic>
      <p:sp>
        <p:nvSpPr>
          <p:cNvPr id="5" name="Text 1"/>
          <p:cNvSpPr/>
          <p:nvPr/>
        </p:nvSpPr>
        <p:spPr>
          <a:xfrm>
            <a:off x="2385536" y="3006923"/>
            <a:ext cx="4358640" cy="616148"/>
          </a:xfrm>
          <a:prstGeom prst="rect">
            <a:avLst/>
          </a:prstGeom>
          <a:noFill/>
          <a:ln/>
        </p:spPr>
        <p:txBody>
          <a:bodyPr wrap="none" rtlCol="0" anchor="t"/>
          <a:lstStyle/>
          <a:p>
            <a:pPr indent="0" marL="0">
              <a:lnSpc>
                <a:spcPts val="4852"/>
              </a:lnSpc>
              <a:buNone/>
            </a:pPr>
            <a:r>
              <a:rPr lang="en-US" sz="3882" b="1" dirty="0">
                <a:solidFill>
                  <a:srgbClr val="396AF1"/>
                </a:solidFill>
                <a:latin typeface="Barlow" pitchFamily="34" charset="0"/>
                <a:ea typeface="Barlow" pitchFamily="34" charset="-122"/>
                <a:cs typeface="Barlow" pitchFamily="34" charset="-120"/>
              </a:rPr>
              <a:t>﻿</a:t>
            </a:r>
            <a:pPr indent="0" marL="0">
              <a:lnSpc>
                <a:spcPts val="4852"/>
              </a:lnSpc>
              <a:buNone/>
            </a:pPr>
            <a:r>
              <a:rPr lang="en-US" sz="3882" b="1" dirty="0">
                <a:solidFill>
                  <a:srgbClr val="396AF1"/>
                </a:solidFill>
                <a:latin typeface="Barlow" pitchFamily="34" charset="0"/>
                <a:ea typeface="Barlow" pitchFamily="34" charset="-122"/>
                <a:cs typeface="Barlow" pitchFamily="34" charset="-120"/>
              </a:rPr>
              <a:t>Executive Summary</a:t>
            </a:r>
            <a:endParaRPr lang="en-US" sz="3882" dirty="0"/>
          </a:p>
        </p:txBody>
      </p:sp>
      <p:sp>
        <p:nvSpPr>
          <p:cNvPr id="6" name="Text 2"/>
          <p:cNvSpPr/>
          <p:nvPr/>
        </p:nvSpPr>
        <p:spPr>
          <a:xfrm>
            <a:off x="2700933" y="3918823"/>
            <a:ext cx="9543812" cy="1576983"/>
          </a:xfrm>
          <a:prstGeom prst="rect">
            <a:avLst/>
          </a:prstGeom>
          <a:noFill/>
          <a:ln/>
        </p:spPr>
        <p:txBody>
          <a:bodyPr wrap="square" rtlCol="0" anchor="t"/>
          <a:lstStyle/>
          <a:p>
            <a:pPr algn="l" marL="342900" indent="-342900">
              <a:lnSpc>
                <a:spcPts val="2484"/>
              </a:lnSpc>
              <a:buSzPct val="100000"/>
              <a:buChar char="•"/>
            </a:pPr>
            <a:r>
              <a:rPr lang="en-US" sz="1553" dirty="0">
                <a:solidFill>
                  <a:srgbClr val="272525"/>
                </a:solidFill>
                <a:latin typeface="Montserrat" pitchFamily="34" charset="0"/>
                <a:ea typeface="Montserrat" pitchFamily="34" charset="-122"/>
                <a:cs typeface="Montserrat" pitchFamily="34" charset="-120"/>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GridSearchCV to find best parameters for machine learning models. Visualize accuracy score of all models.</a:t>
            </a:r>
            <a:endParaRPr lang="en-US" sz="1553" dirty="0"/>
          </a:p>
        </p:txBody>
      </p:sp>
      <p:sp>
        <p:nvSpPr>
          <p:cNvPr id="7" name="Text 3"/>
          <p:cNvSpPr/>
          <p:nvPr/>
        </p:nvSpPr>
        <p:spPr>
          <a:xfrm>
            <a:off x="2700933" y="5574625"/>
            <a:ext cx="9543812" cy="1261586"/>
          </a:xfrm>
          <a:prstGeom prst="rect">
            <a:avLst/>
          </a:prstGeom>
          <a:noFill/>
          <a:ln/>
        </p:spPr>
        <p:txBody>
          <a:bodyPr wrap="square" rtlCol="0" anchor="t"/>
          <a:lstStyle/>
          <a:p>
            <a:pPr algn="l" marL="342900" indent="-342900">
              <a:lnSpc>
                <a:spcPts val="2484"/>
              </a:lnSpc>
              <a:buSzPct val="100000"/>
              <a:buChar char="•"/>
            </a:pPr>
            <a:r>
              <a:rPr lang="en-US" sz="1553" dirty="0">
                <a:solidFill>
                  <a:srgbClr val="272525"/>
                </a:solidFill>
                <a:latin typeface="Montserrat" pitchFamily="34" charset="0"/>
                <a:ea typeface="Montserrat" pitchFamily="34" charset="-122"/>
                <a:cs typeface="Montserrat" pitchFamily="34" charset="-120"/>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endParaRPr lang="en-US" sz="1553" dirty="0"/>
          </a:p>
        </p:txBody>
      </p:sp>
      <p:sp>
        <p:nvSpPr>
          <p:cNvPr id="8" name="Text 4"/>
          <p:cNvSpPr/>
          <p:nvPr/>
        </p:nvSpPr>
        <p:spPr>
          <a:xfrm>
            <a:off x="2385536" y="7058025"/>
            <a:ext cx="9859208" cy="630793"/>
          </a:xfrm>
          <a:prstGeom prst="rect">
            <a:avLst/>
          </a:prstGeom>
          <a:noFill/>
          <a:ln/>
        </p:spPr>
        <p:txBody>
          <a:bodyPr wrap="square" rtlCol="0" anchor="t"/>
          <a:lstStyle/>
          <a:p>
            <a:pPr indent="0" marL="0">
              <a:lnSpc>
                <a:spcPts val="2484"/>
              </a:lnSpc>
              <a:buNone/>
            </a:pPr>
            <a:r>
              <a:rPr lang="en-US" sz="1553" dirty="0">
                <a:solidFill>
                  <a:srgbClr val="272525"/>
                </a:solidFill>
                <a:latin typeface="Montserrat" pitchFamily="34" charset="0"/>
                <a:ea typeface="Montserrat" pitchFamily="34" charset="-122"/>
                <a:cs typeface="Montserrat" pitchFamily="34" charset="-120"/>
              </a:rPr>
              <a:t>
</a:t>
            </a:r>
            <a:endParaRPr lang="en-US" sz="1553"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2720340" y="3834646"/>
            <a:ext cx="10149840" cy="833199"/>
          </a:xfrm>
          <a:prstGeom prst="rect">
            <a:avLst/>
          </a:prstGeom>
          <a:noFill/>
          <a:ln/>
        </p:spPr>
        <p:txBody>
          <a:bodyPr wrap="none" rtlCol="0" anchor="t"/>
          <a:lstStyle/>
          <a:p>
            <a:pPr algn="r" indent="0" marL="0">
              <a:lnSpc>
                <a:spcPts val="6561"/>
              </a:lnSpc>
              <a:buNone/>
            </a:pPr>
            <a:r>
              <a:rPr lang="en-US" sz="5249" b="1" dirty="0">
                <a:solidFill>
                  <a:srgbClr val="396AF1"/>
                </a:solidFill>
                <a:latin typeface="Barlow" pitchFamily="34" charset="0"/>
                <a:ea typeface="Barlow" pitchFamily="34" charset="-122"/>
                <a:cs typeface="Barlow" pitchFamily="34" charset="-120"/>
              </a:rPr>
              <a:t>Build a Dashboard with Plotly Dash</a:t>
            </a:r>
            <a:endParaRPr lang="en-US" sz="5249" dirty="0"/>
          </a:p>
        </p:txBody>
      </p:sp>
      <p:sp>
        <p:nvSpPr>
          <p:cNvPr id="6" name="Text 2"/>
          <p:cNvSpPr/>
          <p:nvPr/>
        </p:nvSpPr>
        <p:spPr>
          <a:xfrm>
            <a:off x="1760220" y="5001101"/>
            <a:ext cx="11109960" cy="355402"/>
          </a:xfrm>
          <a:prstGeom prst="rect">
            <a:avLst/>
          </a:prstGeom>
          <a:noFill/>
          <a:ln/>
        </p:spPr>
        <p:txBody>
          <a:bodyPr wrap="none" rtlCol="0" anchor="t"/>
          <a:lstStyle/>
          <a:p>
            <a:pPr indent="0" marL="0">
              <a:lnSpc>
                <a:spcPts val="2799"/>
              </a:lnSpc>
              <a:buNone/>
            </a:pPr>
            <a:endParaRPr lang="en-US" sz="1750" dirty="0"/>
          </a:p>
        </p:txBody>
      </p:sp>
      <p:sp>
        <p:nvSpPr>
          <p:cNvPr id="7" name="Text 3"/>
          <p:cNvSpPr/>
          <p:nvPr/>
        </p:nvSpPr>
        <p:spPr>
          <a:xfrm>
            <a:off x="1760220" y="5606415"/>
            <a:ext cx="11109960" cy="355402"/>
          </a:xfrm>
          <a:prstGeom prst="rect">
            <a:avLst/>
          </a:prstGeom>
          <a:noFill/>
          <a:ln/>
        </p:spPr>
        <p:txBody>
          <a:bodyPr wrap="none" rtlCol="0" anchor="t"/>
          <a:lstStyle/>
          <a:p>
            <a:pPr indent="0" marL="0">
              <a:lnSpc>
                <a:spcPts val="2799"/>
              </a:lnSpc>
              <a:buNone/>
            </a:pPr>
            <a:endParaRPr lang="en-US" sz="1750" dirty="0"/>
          </a:p>
        </p:txBody>
      </p:sp>
      <p:sp>
        <p:nvSpPr>
          <p:cNvPr id="8" name="Text 4"/>
          <p:cNvSpPr/>
          <p:nvPr/>
        </p:nvSpPr>
        <p:spPr>
          <a:xfrm>
            <a:off x="1760220" y="6211729"/>
            <a:ext cx="11109960" cy="355402"/>
          </a:xfrm>
          <a:prstGeom prst="rect">
            <a:avLst/>
          </a:prstGeom>
          <a:noFill/>
          <a:ln/>
        </p:spPr>
        <p:txBody>
          <a:bodyPr wrap="none" rtlCol="0" anchor="t"/>
          <a:lstStyle/>
          <a:p>
            <a:pPr indent="0" marL="0">
              <a:lnSpc>
                <a:spcPts val="2799"/>
              </a:lnSpc>
              <a:buNone/>
            </a:pPr>
            <a:endParaRPr lang="en-US" sz="1750" dirty="0"/>
          </a:p>
        </p:txBody>
      </p:sp>
      <p:sp>
        <p:nvSpPr>
          <p:cNvPr id="9" name="Text 5"/>
          <p:cNvSpPr/>
          <p:nvPr/>
        </p:nvSpPr>
        <p:spPr>
          <a:xfrm>
            <a:off x="1760220" y="6817043"/>
            <a:ext cx="11109960" cy="355402"/>
          </a:xfrm>
          <a:prstGeom prst="rect">
            <a:avLst/>
          </a:prstGeom>
          <a:noFill/>
          <a:ln/>
        </p:spPr>
        <p:txBody>
          <a:bodyPr wrap="none" rtlCol="0" anchor="t"/>
          <a:lstStyle/>
          <a:p>
            <a:pPr indent="0" marL="0">
              <a:lnSpc>
                <a:spcPts val="2799"/>
              </a:lnSpc>
              <a:buNone/>
            </a:pPr>
            <a:endParaRPr lang="en-US" sz="1750"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862"/>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037755"/>
          </a:xfrm>
          <a:prstGeom prst="rect">
            <a:avLst/>
          </a:prstGeom>
        </p:spPr>
      </p:pic>
      <p:sp>
        <p:nvSpPr>
          <p:cNvPr id="5" name="Text 1"/>
          <p:cNvSpPr/>
          <p:nvPr/>
        </p:nvSpPr>
        <p:spPr>
          <a:xfrm>
            <a:off x="3239572" y="2486025"/>
            <a:ext cx="7650480" cy="509349"/>
          </a:xfrm>
          <a:prstGeom prst="rect">
            <a:avLst/>
          </a:prstGeom>
          <a:noFill/>
          <a:ln/>
        </p:spPr>
        <p:txBody>
          <a:bodyPr wrap="none" rtlCol="0" anchor="t"/>
          <a:lstStyle/>
          <a:p>
            <a:pPr indent="0" marL="0">
              <a:lnSpc>
                <a:spcPts val="4011"/>
              </a:lnSpc>
              <a:buNone/>
            </a:pPr>
            <a:r>
              <a:rPr lang="en-US" sz="3209" b="1" u="sng" dirty="0">
                <a:solidFill>
                  <a:srgbClr val="396AF1"/>
                </a:solidFill>
                <a:latin typeface="Barlow" pitchFamily="34" charset="0"/>
                <a:ea typeface="Barlow" pitchFamily="34" charset="-122"/>
                <a:cs typeface="Barlow" pitchFamily="34" charset="-120"/>
              </a:rPr>
              <a:t>Successful Launches Across Launch Sites</a:t>
            </a:r>
            <a:endParaRPr lang="en-US" sz="3209" dirty="0"/>
          </a:p>
        </p:txBody>
      </p:sp>
      <p:pic>
        <p:nvPicPr>
          <p:cNvPr id="6" name="Image 2" descr="preencoded.png">    </p:cNvPr>
          <p:cNvPicPr>
            <a:picLocks noChangeAspect="1"/>
          </p:cNvPicPr>
          <p:nvPr/>
        </p:nvPicPr>
        <p:blipFill>
          <a:blip r:embed="rId3"/>
          <a:stretch>
            <a:fillRect/>
          </a:stretch>
        </p:blipFill>
        <p:spPr>
          <a:xfrm>
            <a:off x="4018955" y="3239810"/>
            <a:ext cx="6592372" cy="3056692"/>
          </a:xfrm>
          <a:prstGeom prst="rect">
            <a:avLst/>
          </a:prstGeom>
        </p:spPr>
      </p:pic>
      <p:sp>
        <p:nvSpPr>
          <p:cNvPr id="7" name="Text 2"/>
          <p:cNvSpPr/>
          <p:nvPr/>
        </p:nvSpPr>
        <p:spPr>
          <a:xfrm>
            <a:off x="3239572" y="6479858"/>
            <a:ext cx="8151257" cy="1303734"/>
          </a:xfrm>
          <a:prstGeom prst="rect">
            <a:avLst/>
          </a:prstGeom>
          <a:noFill/>
          <a:ln/>
        </p:spPr>
        <p:txBody>
          <a:bodyPr wrap="square" rtlCol="0" anchor="t"/>
          <a:lstStyle/>
          <a:p>
            <a:pPr indent="0" marL="0">
              <a:lnSpc>
                <a:spcPts val="2054"/>
              </a:lnSpc>
              <a:buNone/>
            </a:pPr>
            <a:r>
              <a:rPr lang="en-US" sz="1284" dirty="0">
                <a:solidFill>
                  <a:srgbClr val="272525"/>
                </a:solidFill>
                <a:latin typeface="Montserrat" pitchFamily="34" charset="0"/>
                <a:ea typeface="Montserrat" pitchFamily="34" charset="-122"/>
                <a:cs typeface="Montserrat" pitchFamily="34" charset="-120"/>
              </a:rPr>
              <a:t>This is the distribution of successful landings across all launch sites. CCAFS LC-40 is the old name of CCAFS SLC-40 so CCAFS and KSC have the same amount of successful landings, but a majority of the successful landings where performed before the name change. VAFB has the smallest share of successful landings. This may be due to smaller sample and increase in difficulty of launching in the west coast.</a:t>
            </a:r>
            <a:endParaRPr lang="en-US" sz="1284" dirty="0"/>
          </a:p>
        </p:txBody>
      </p:sp>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319933"/>
          </a:xfrm>
          <a:prstGeom prst="rect">
            <a:avLst/>
          </a:prstGeom>
        </p:spPr>
      </p:pic>
      <p:sp>
        <p:nvSpPr>
          <p:cNvPr id="5" name="Text 1"/>
          <p:cNvSpPr/>
          <p:nvPr/>
        </p:nvSpPr>
        <p:spPr>
          <a:xfrm>
            <a:off x="2675334" y="2830235"/>
            <a:ext cx="6987540" cy="579953"/>
          </a:xfrm>
          <a:prstGeom prst="rect">
            <a:avLst/>
          </a:prstGeom>
          <a:noFill/>
          <a:ln/>
        </p:spPr>
        <p:txBody>
          <a:bodyPr wrap="none" rtlCol="0" anchor="t"/>
          <a:lstStyle/>
          <a:p>
            <a:pPr indent="0" marL="0">
              <a:lnSpc>
                <a:spcPts val="4567"/>
              </a:lnSpc>
              <a:buNone/>
            </a:pPr>
            <a:r>
              <a:rPr lang="en-US" sz="3653" b="1" u="sng" dirty="0">
                <a:solidFill>
                  <a:srgbClr val="396AF1"/>
                </a:solidFill>
                <a:latin typeface="Barlow" pitchFamily="34" charset="0"/>
                <a:ea typeface="Barlow" pitchFamily="34" charset="-122"/>
                <a:cs typeface="Barlow" pitchFamily="34" charset="-120"/>
              </a:rPr>
              <a:t>Highest Success Rate Launch Site</a:t>
            </a:r>
            <a:endParaRPr lang="en-US" sz="3653" dirty="0"/>
          </a:p>
        </p:txBody>
      </p:sp>
      <p:pic>
        <p:nvPicPr>
          <p:cNvPr id="6" name="Image 2" descr="preencoded.png">    </p:cNvPr>
          <p:cNvPicPr>
            <a:picLocks noChangeAspect="1"/>
          </p:cNvPicPr>
          <p:nvPr/>
        </p:nvPicPr>
        <p:blipFill>
          <a:blip r:embed="rId3"/>
          <a:stretch>
            <a:fillRect/>
          </a:stretch>
        </p:blipFill>
        <p:spPr>
          <a:xfrm>
            <a:off x="2675334" y="3688556"/>
            <a:ext cx="9279731" cy="3526393"/>
          </a:xfrm>
          <a:prstGeom prst="rect">
            <a:avLst/>
          </a:prstGeom>
        </p:spPr>
      </p:pic>
      <p:sp>
        <p:nvSpPr>
          <p:cNvPr id="7" name="Text 2"/>
          <p:cNvSpPr/>
          <p:nvPr/>
        </p:nvSpPr>
        <p:spPr>
          <a:xfrm>
            <a:off x="2675334" y="7423666"/>
            <a:ext cx="9279731" cy="296942"/>
          </a:xfrm>
          <a:prstGeom prst="rect">
            <a:avLst/>
          </a:prstGeom>
          <a:noFill/>
          <a:ln/>
        </p:spPr>
        <p:txBody>
          <a:bodyPr wrap="none" rtlCol="0" anchor="t"/>
          <a:lstStyle/>
          <a:p>
            <a:pPr indent="0" marL="0">
              <a:lnSpc>
                <a:spcPts val="2338"/>
              </a:lnSpc>
              <a:buNone/>
            </a:pPr>
            <a:r>
              <a:rPr lang="en-US" sz="1461" dirty="0">
                <a:solidFill>
                  <a:srgbClr val="272525"/>
                </a:solidFill>
                <a:latin typeface="Montserrat" pitchFamily="34" charset="0"/>
                <a:ea typeface="Montserrat" pitchFamily="34" charset="-122"/>
                <a:cs typeface="Montserrat" pitchFamily="34" charset="-120"/>
              </a:rPr>
              <a:t>KSC LC-39A has the highest success rate with 10 successful landings and 3 failed landings.</a:t>
            </a:r>
            <a:endParaRPr lang="en-US" sz="1461" dirty="0"/>
          </a:p>
        </p:txBody>
      </p:sp>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195870"/>
          </a:xfrm>
          <a:prstGeom prst="rect">
            <a:avLst/>
          </a:prstGeom>
        </p:spPr>
      </p:pic>
      <p:sp>
        <p:nvSpPr>
          <p:cNvPr id="5" name="Text 1"/>
          <p:cNvSpPr/>
          <p:nvPr/>
        </p:nvSpPr>
        <p:spPr>
          <a:xfrm>
            <a:off x="2923223" y="2678906"/>
            <a:ext cx="8783836" cy="1097994"/>
          </a:xfrm>
          <a:prstGeom prst="rect">
            <a:avLst/>
          </a:prstGeom>
          <a:noFill/>
          <a:ln/>
        </p:spPr>
        <p:txBody>
          <a:bodyPr wrap="square" rtlCol="0" anchor="t"/>
          <a:lstStyle/>
          <a:p>
            <a:pPr indent="0" marL="0">
              <a:lnSpc>
                <a:spcPts val="4323"/>
              </a:lnSpc>
              <a:buNone/>
            </a:pPr>
            <a:r>
              <a:rPr lang="en-US" sz="3458" b="1" dirty="0">
                <a:solidFill>
                  <a:srgbClr val="396AF1"/>
                </a:solidFill>
                <a:latin typeface="Barlow" pitchFamily="34" charset="0"/>
                <a:ea typeface="Barlow" pitchFamily="34" charset="-122"/>
                <a:cs typeface="Barlow" pitchFamily="34" charset="-120"/>
              </a:rPr>
              <a:t>Payload Mass vs. Success vs. Booster </a:t>
            </a:r>
            <a:pPr indent="0" marL="0">
              <a:lnSpc>
                <a:spcPts val="4323"/>
              </a:lnSpc>
              <a:buNone/>
            </a:pPr>
            <a:r>
              <a:rPr lang="en-US" sz="3458" b="1" u="sng" dirty="0">
                <a:solidFill>
                  <a:srgbClr val="396AF1"/>
                </a:solidFill>
                <a:latin typeface="Barlow" pitchFamily="34" charset="0"/>
                <a:ea typeface="Barlow" pitchFamily="34" charset="-122"/>
                <a:cs typeface="Barlow" pitchFamily="34" charset="-120"/>
              </a:rPr>
              <a:t>Version Category</a:t>
            </a:r>
            <a:endParaRPr lang="en-US" sz="3458" dirty="0"/>
          </a:p>
        </p:txBody>
      </p:sp>
      <p:pic>
        <p:nvPicPr>
          <p:cNvPr id="6" name="Image 2" descr="preencoded.png">    </p:cNvPr>
          <p:cNvPicPr>
            <a:picLocks noChangeAspect="1"/>
          </p:cNvPicPr>
          <p:nvPr/>
        </p:nvPicPr>
        <p:blipFill>
          <a:blip r:embed="rId3"/>
          <a:stretch>
            <a:fillRect/>
          </a:stretch>
        </p:blipFill>
        <p:spPr>
          <a:xfrm>
            <a:off x="2923223" y="4040386"/>
            <a:ext cx="8783836" cy="2386132"/>
          </a:xfrm>
          <a:prstGeom prst="rect">
            <a:avLst/>
          </a:prstGeom>
        </p:spPr>
      </p:pic>
      <p:sp>
        <p:nvSpPr>
          <p:cNvPr id="7" name="Text 2"/>
          <p:cNvSpPr/>
          <p:nvPr/>
        </p:nvSpPr>
        <p:spPr>
          <a:xfrm>
            <a:off x="2923223" y="6624042"/>
            <a:ext cx="8783836" cy="1124426"/>
          </a:xfrm>
          <a:prstGeom prst="rect">
            <a:avLst/>
          </a:prstGeom>
          <a:noFill/>
          <a:ln/>
        </p:spPr>
        <p:txBody>
          <a:bodyPr wrap="square" rtlCol="0" anchor="t"/>
          <a:lstStyle/>
          <a:p>
            <a:pPr indent="0" marL="0">
              <a:lnSpc>
                <a:spcPts val="2213"/>
              </a:lnSpc>
              <a:buNone/>
            </a:pPr>
            <a:r>
              <a:rPr lang="en-US" sz="1383" dirty="0">
                <a:solidFill>
                  <a:srgbClr val="272525"/>
                </a:solidFill>
                <a:latin typeface="Montserrat" pitchFamily="34" charset="0"/>
                <a:ea typeface="Montserrat" pitchFamily="34" charset="-122"/>
                <a:cs typeface="Montserrat" pitchFamily="34" charset="-120"/>
              </a:rPr>
              <a:t>Plotly dashboard has a Payload range selector. However, this is set from 0-10000 instead of the max Payload of 15600. Class indicates 1 for successful landing and 0 for failure. Scatter plot also accounts for booster version category in color and number of launches in point size. In this particular range of 0-6000, interestingly there are two failed landings with payloads of zero kg.</a:t>
            </a:r>
            <a:endParaRPr lang="en-US" sz="1383" dirty="0"/>
          </a:p>
        </p:txBody>
      </p:sp>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2183130" y="1146334"/>
            <a:ext cx="10264140" cy="833199"/>
          </a:xfrm>
          <a:prstGeom prst="rect">
            <a:avLst/>
          </a:prstGeom>
          <a:noFill/>
          <a:ln/>
        </p:spPr>
        <p:txBody>
          <a:bodyPr wrap="none" rtlCol="0" anchor="t"/>
          <a:lstStyle/>
          <a:p>
            <a:pPr algn="ctr" indent="0" marL="0">
              <a:lnSpc>
                <a:spcPts val="6561"/>
              </a:lnSpc>
              <a:buNone/>
            </a:pPr>
            <a:r>
              <a:rPr lang="en-US" sz="5249" b="1" dirty="0">
                <a:solidFill>
                  <a:srgbClr val="396AF1"/>
                </a:solidFill>
                <a:latin typeface="Barlow" pitchFamily="34" charset="0"/>
                <a:ea typeface="Barlow" pitchFamily="34" charset="-122"/>
                <a:cs typeface="Barlow" pitchFamily="34" charset="-120"/>
              </a:rPr>
              <a:t>Predictive Analysis (Classification)</a:t>
            </a:r>
            <a:endParaRPr lang="en-US" sz="5249" dirty="0"/>
          </a:p>
        </p:txBody>
      </p:sp>
      <p:sp>
        <p:nvSpPr>
          <p:cNvPr id="7" name="Text 3"/>
          <p:cNvSpPr/>
          <p:nvPr/>
        </p:nvSpPr>
        <p:spPr>
          <a:xfrm>
            <a:off x="1760220" y="2312789"/>
            <a:ext cx="11109960" cy="355402"/>
          </a:xfrm>
          <a:prstGeom prst="rect">
            <a:avLst/>
          </a:prstGeom>
          <a:noFill/>
          <a:ln/>
        </p:spPr>
        <p:txBody>
          <a:bodyPr wrap="none" rtlCol="0" anchor="t"/>
          <a:lstStyle/>
          <a:p>
            <a:pPr indent="0" marL="0">
              <a:lnSpc>
                <a:spcPts val="2799"/>
              </a:lnSpc>
              <a:buNone/>
            </a:pPr>
            <a:endParaRPr lang="en-US" sz="1750" dirty="0"/>
          </a:p>
        </p:txBody>
      </p:sp>
      <p:sp>
        <p:nvSpPr>
          <p:cNvPr id="8" name="Text 4"/>
          <p:cNvSpPr/>
          <p:nvPr/>
        </p:nvSpPr>
        <p:spPr>
          <a:xfrm>
            <a:off x="1760220" y="2918103"/>
            <a:ext cx="11109960" cy="444341"/>
          </a:xfrm>
          <a:prstGeom prst="rect">
            <a:avLst/>
          </a:prstGeom>
          <a:noFill/>
          <a:ln/>
        </p:spPr>
        <p:txBody>
          <a:bodyPr wrap="none" rtlCol="0" anchor="t"/>
          <a:lstStyle/>
          <a:p>
            <a:pPr algn="ctr" indent="0" marL="0">
              <a:lnSpc>
                <a:spcPts val="3499"/>
              </a:lnSpc>
              <a:buNone/>
            </a:pPr>
            <a:r>
              <a:rPr lang="en-US" sz="2187" dirty="0">
                <a:solidFill>
                  <a:srgbClr val="272525"/>
                </a:solidFill>
                <a:latin typeface="Montserrat" pitchFamily="34" charset="0"/>
                <a:ea typeface="Montserrat" pitchFamily="34" charset="-122"/>
                <a:cs typeface="Montserrat" pitchFamily="34" charset="-120"/>
              </a:rPr>
              <a:t>GRIDSEARCHCV(CV=10) ON LOGISTIC REGRESSION, SVM, DECISION</a:t>
            </a:r>
            <a:endParaRPr lang="en-US" sz="2187" dirty="0"/>
          </a:p>
        </p:txBody>
      </p:sp>
      <p:sp>
        <p:nvSpPr>
          <p:cNvPr id="9" name="Text 5"/>
          <p:cNvSpPr/>
          <p:nvPr/>
        </p:nvSpPr>
        <p:spPr>
          <a:xfrm>
            <a:off x="1760220" y="3612356"/>
            <a:ext cx="11109960" cy="444341"/>
          </a:xfrm>
          <a:prstGeom prst="rect">
            <a:avLst/>
          </a:prstGeom>
          <a:noFill/>
          <a:ln/>
        </p:spPr>
        <p:txBody>
          <a:bodyPr wrap="none" rtlCol="0" anchor="t"/>
          <a:lstStyle/>
          <a:p>
            <a:pPr algn="ctr" indent="0" marL="0">
              <a:lnSpc>
                <a:spcPts val="3499"/>
              </a:lnSpc>
              <a:buNone/>
            </a:pPr>
            <a:r>
              <a:rPr lang="en-US" sz="2187" dirty="0">
                <a:solidFill>
                  <a:srgbClr val="272525"/>
                </a:solidFill>
                <a:latin typeface="Montserrat" pitchFamily="34" charset="0"/>
                <a:ea typeface="Montserrat" pitchFamily="34" charset="-122"/>
                <a:cs typeface="Montserrat" pitchFamily="34" charset="-120"/>
              </a:rPr>
              <a:t>TREE,ANDKNN</a:t>
            </a:r>
            <a:endParaRPr lang="en-US" sz="2187" dirty="0"/>
          </a:p>
        </p:txBody>
      </p:sp>
      <p:sp>
        <p:nvSpPr>
          <p:cNvPr id="10" name="Text 6"/>
          <p:cNvSpPr/>
          <p:nvPr/>
        </p:nvSpPr>
        <p:spPr>
          <a:xfrm>
            <a:off x="1760220" y="4306610"/>
            <a:ext cx="11109960" cy="355402"/>
          </a:xfrm>
          <a:prstGeom prst="rect">
            <a:avLst/>
          </a:prstGeom>
          <a:noFill/>
          <a:ln/>
        </p:spPr>
        <p:txBody>
          <a:bodyPr wrap="none" rtlCol="0" anchor="t"/>
          <a:lstStyle/>
          <a:p>
            <a:pPr indent="0" marL="0">
              <a:lnSpc>
                <a:spcPts val="2799"/>
              </a:lnSpc>
              <a:buNone/>
            </a:pPr>
            <a:endParaRPr lang="en-US" sz="1750" dirty="0"/>
          </a:p>
        </p:txBody>
      </p:sp>
      <p:sp>
        <p:nvSpPr>
          <p:cNvPr id="11" name="Text 7"/>
          <p:cNvSpPr/>
          <p:nvPr/>
        </p:nvSpPr>
        <p:spPr>
          <a:xfrm>
            <a:off x="1760220" y="4911923"/>
            <a:ext cx="11109960" cy="355402"/>
          </a:xfrm>
          <a:prstGeom prst="rect">
            <a:avLst/>
          </a:prstGeom>
          <a:noFill/>
          <a:ln/>
        </p:spPr>
        <p:txBody>
          <a:bodyPr wrap="none" rtlCol="0" anchor="t"/>
          <a:lstStyle/>
          <a:p>
            <a:pPr indent="0" marL="0">
              <a:lnSpc>
                <a:spcPts val="2799"/>
              </a:lnSpc>
              <a:buNone/>
            </a:pPr>
            <a:endParaRPr lang="en-US" sz="1750" dirty="0"/>
          </a:p>
        </p:txBody>
      </p:sp>
      <p:sp>
        <p:nvSpPr>
          <p:cNvPr id="12" name="Text 8"/>
          <p:cNvSpPr/>
          <p:nvPr/>
        </p:nvSpPr>
        <p:spPr>
          <a:xfrm>
            <a:off x="1760220" y="5517237"/>
            <a:ext cx="11109960" cy="355402"/>
          </a:xfrm>
          <a:prstGeom prst="rect">
            <a:avLst/>
          </a:prstGeom>
          <a:noFill/>
          <a:ln/>
        </p:spPr>
        <p:txBody>
          <a:bodyPr wrap="none" rtlCol="0" anchor="t"/>
          <a:lstStyle/>
          <a:p>
            <a:pPr indent="0" marL="0">
              <a:lnSpc>
                <a:spcPts val="2799"/>
              </a:lnSpc>
              <a:buNone/>
            </a:pPr>
            <a:endParaRPr lang="en-US" sz="1750" dirty="0"/>
          </a:p>
        </p:txBody>
      </p:sp>
      <p:sp>
        <p:nvSpPr>
          <p:cNvPr id="13" name="Text 9"/>
          <p:cNvSpPr/>
          <p:nvPr/>
        </p:nvSpPr>
        <p:spPr>
          <a:xfrm>
            <a:off x="1760220" y="6122551"/>
            <a:ext cx="11109960" cy="355402"/>
          </a:xfrm>
          <a:prstGeom prst="rect">
            <a:avLst/>
          </a:prstGeom>
          <a:noFill/>
          <a:ln/>
        </p:spPr>
        <p:txBody>
          <a:bodyPr wrap="none" rtlCol="0" anchor="t"/>
          <a:lstStyle/>
          <a:p>
            <a:pPr indent="0" marL="0">
              <a:lnSpc>
                <a:spcPts val="2799"/>
              </a:lnSpc>
              <a:buNone/>
            </a:pPr>
            <a:endParaRPr lang="en-US" sz="1750" dirty="0"/>
          </a:p>
        </p:txBody>
      </p:sp>
      <p:sp>
        <p:nvSpPr>
          <p:cNvPr id="14" name="Text 10"/>
          <p:cNvSpPr/>
          <p:nvPr/>
        </p:nvSpPr>
        <p:spPr>
          <a:xfrm>
            <a:off x="1760220" y="6727865"/>
            <a:ext cx="11109960" cy="355402"/>
          </a:xfrm>
          <a:prstGeom prst="rect">
            <a:avLst/>
          </a:prstGeom>
          <a:noFill/>
          <a:ln/>
        </p:spPr>
        <p:txBody>
          <a:bodyPr wrap="none" rtlCol="0" anchor="t"/>
          <a:lstStyle/>
          <a:p>
            <a:pPr indent="0" marL="0">
              <a:lnSpc>
                <a:spcPts val="2799"/>
              </a:lnSpc>
              <a:buNone/>
            </a:pP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30314"/>
          </a:xfrm>
          <a:prstGeom prst="rect">
            <a:avLst/>
          </a:prstGeom>
        </p:spPr>
      </p:pic>
      <p:sp>
        <p:nvSpPr>
          <p:cNvPr id="5" name="Shape 1"/>
          <p:cNvSpPr/>
          <p:nvPr/>
        </p:nvSpPr>
        <p:spPr>
          <a:xfrm>
            <a:off x="0" y="0"/>
            <a:ext cx="14630400" cy="8230314"/>
          </a:xfrm>
          <a:prstGeom prst="rect">
            <a:avLst/>
          </a:prstGeom>
          <a:solidFill>
            <a:srgbClr val="EEEFF5">
              <a:alpha val="85000"/>
            </a:srgbClr>
          </a:solidFill>
          <a:ln/>
        </p:spPr>
      </p:sp>
      <p:sp>
        <p:nvSpPr>
          <p:cNvPr id="6" name="Text 2"/>
          <p:cNvSpPr/>
          <p:nvPr/>
        </p:nvSpPr>
        <p:spPr>
          <a:xfrm>
            <a:off x="4693801" y="548045"/>
            <a:ext cx="5242560" cy="622816"/>
          </a:xfrm>
          <a:prstGeom prst="rect">
            <a:avLst/>
          </a:prstGeom>
          <a:noFill/>
          <a:ln/>
        </p:spPr>
        <p:txBody>
          <a:bodyPr wrap="none" rtlCol="0" anchor="t"/>
          <a:lstStyle/>
          <a:p>
            <a:pPr algn="ctr" indent="0" marL="0">
              <a:lnSpc>
                <a:spcPts val="4904"/>
              </a:lnSpc>
              <a:buNone/>
            </a:pPr>
            <a:r>
              <a:rPr lang="en-US" sz="3924" b="1" dirty="0">
                <a:solidFill>
                  <a:srgbClr val="396AF1"/>
                </a:solidFill>
                <a:latin typeface="Barlow" pitchFamily="34" charset="0"/>
                <a:ea typeface="Barlow" pitchFamily="34" charset="-122"/>
                <a:cs typeface="Barlow" pitchFamily="34" charset="-120"/>
              </a:rPr>
              <a:t>Classification Accuracy</a:t>
            </a:r>
            <a:endParaRPr lang="en-US" sz="3924" dirty="0"/>
          </a:p>
        </p:txBody>
      </p:sp>
      <p:pic>
        <p:nvPicPr>
          <p:cNvPr id="7" name="Image 2" descr="preencoded.png">    </p:cNvPr>
          <p:cNvPicPr>
            <a:picLocks noChangeAspect="1"/>
          </p:cNvPicPr>
          <p:nvPr/>
        </p:nvPicPr>
        <p:blipFill>
          <a:blip r:embed="rId3"/>
          <a:stretch>
            <a:fillRect/>
          </a:stretch>
        </p:blipFill>
        <p:spPr>
          <a:xfrm>
            <a:off x="4255532" y="1469827"/>
            <a:ext cx="6119217" cy="3945612"/>
          </a:xfrm>
          <a:prstGeom prst="rect">
            <a:avLst/>
          </a:prstGeom>
        </p:spPr>
      </p:pic>
      <p:sp>
        <p:nvSpPr>
          <p:cNvPr id="8" name="Text 3"/>
          <p:cNvSpPr/>
          <p:nvPr/>
        </p:nvSpPr>
        <p:spPr>
          <a:xfrm>
            <a:off x="2332315" y="5639633"/>
            <a:ext cx="9965650" cy="637699"/>
          </a:xfrm>
          <a:prstGeom prst="rect">
            <a:avLst/>
          </a:prstGeom>
          <a:noFill/>
          <a:ln/>
        </p:spPr>
        <p:txBody>
          <a:bodyPr wrap="square" rtlCol="0" anchor="t"/>
          <a:lstStyle/>
          <a:p>
            <a:pPr algn="ctr" indent="0" marL="0">
              <a:lnSpc>
                <a:spcPts val="2511"/>
              </a:lnSpc>
              <a:buNone/>
            </a:pPr>
            <a:r>
              <a:rPr lang="en-US" sz="1569" dirty="0">
                <a:solidFill>
                  <a:srgbClr val="272525"/>
                </a:solidFill>
                <a:latin typeface="Montserrat" pitchFamily="34" charset="0"/>
                <a:ea typeface="Montserrat" pitchFamily="34" charset="-122"/>
                <a:cs typeface="Montserrat" pitchFamily="34" charset="-120"/>
              </a:rPr>
              <a:t>All models had virtually the same accuracy on the test set at 83.33% accuracy. It should be noted that test size is small at only sample size of 18.</a:t>
            </a:r>
            <a:endParaRPr lang="en-US" sz="1569" dirty="0"/>
          </a:p>
        </p:txBody>
      </p:sp>
      <p:sp>
        <p:nvSpPr>
          <p:cNvPr id="9" name="Text 4"/>
          <p:cNvSpPr/>
          <p:nvPr/>
        </p:nvSpPr>
        <p:spPr>
          <a:xfrm>
            <a:off x="2332315" y="6501527"/>
            <a:ext cx="9965650" cy="637699"/>
          </a:xfrm>
          <a:prstGeom prst="rect">
            <a:avLst/>
          </a:prstGeom>
          <a:noFill/>
          <a:ln/>
        </p:spPr>
        <p:txBody>
          <a:bodyPr wrap="square" rtlCol="0" anchor="t"/>
          <a:lstStyle/>
          <a:p>
            <a:pPr algn="ctr" indent="0" marL="0">
              <a:lnSpc>
                <a:spcPts val="2511"/>
              </a:lnSpc>
              <a:buNone/>
            </a:pPr>
            <a:r>
              <a:rPr lang="en-US" sz="1569" dirty="0">
                <a:solidFill>
                  <a:srgbClr val="272525"/>
                </a:solidFill>
                <a:latin typeface="Montserrat" pitchFamily="34" charset="0"/>
                <a:ea typeface="Montserrat" pitchFamily="34" charset="-122"/>
                <a:cs typeface="Montserrat" pitchFamily="34" charset="-120"/>
              </a:rPr>
              <a:t>This can cause large variance in accuracy results, such as those in Decision Tree Classifier model in repeated runs.</a:t>
            </a:r>
            <a:endParaRPr lang="en-US" sz="1569" dirty="0"/>
          </a:p>
        </p:txBody>
      </p:sp>
      <p:sp>
        <p:nvSpPr>
          <p:cNvPr id="10" name="Text 5"/>
          <p:cNvSpPr/>
          <p:nvPr/>
        </p:nvSpPr>
        <p:spPr>
          <a:xfrm>
            <a:off x="2332315" y="7363420"/>
            <a:ext cx="9965650" cy="318849"/>
          </a:xfrm>
          <a:prstGeom prst="rect">
            <a:avLst/>
          </a:prstGeom>
          <a:noFill/>
          <a:ln/>
        </p:spPr>
        <p:txBody>
          <a:bodyPr wrap="none" rtlCol="0" anchor="t"/>
          <a:lstStyle/>
          <a:p>
            <a:pPr algn="ctr" indent="0" marL="0">
              <a:lnSpc>
                <a:spcPts val="2511"/>
              </a:lnSpc>
              <a:buNone/>
            </a:pPr>
            <a:r>
              <a:rPr lang="en-US" sz="1569" dirty="0">
                <a:solidFill>
                  <a:srgbClr val="272525"/>
                </a:solidFill>
                <a:latin typeface="Montserrat" pitchFamily="34" charset="0"/>
                <a:ea typeface="Montserrat" pitchFamily="34" charset="-122"/>
                <a:cs typeface="Montserrat" pitchFamily="34" charset="-120"/>
              </a:rPr>
              <a:t>We likely need more data to determine the best model.</a:t>
            </a:r>
            <a:endParaRPr lang="en-US" sz="1569"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30314"/>
          </a:xfrm>
          <a:prstGeom prst="rect">
            <a:avLst/>
          </a:prstGeom>
        </p:spPr>
      </p:pic>
      <p:sp>
        <p:nvSpPr>
          <p:cNvPr id="5" name="Shape 1"/>
          <p:cNvSpPr/>
          <p:nvPr/>
        </p:nvSpPr>
        <p:spPr>
          <a:xfrm>
            <a:off x="0" y="0"/>
            <a:ext cx="14630400" cy="8230314"/>
          </a:xfrm>
          <a:prstGeom prst="rect">
            <a:avLst/>
          </a:prstGeom>
          <a:solidFill>
            <a:srgbClr val="EEEFF5">
              <a:alpha val="85000"/>
            </a:srgbClr>
          </a:solidFill>
          <a:ln/>
        </p:spPr>
      </p:sp>
      <p:sp>
        <p:nvSpPr>
          <p:cNvPr id="6" name="Text 2"/>
          <p:cNvSpPr/>
          <p:nvPr/>
        </p:nvSpPr>
        <p:spPr>
          <a:xfrm>
            <a:off x="5610820" y="468630"/>
            <a:ext cx="3408640" cy="532567"/>
          </a:xfrm>
          <a:prstGeom prst="rect">
            <a:avLst/>
          </a:prstGeom>
          <a:noFill/>
          <a:ln/>
        </p:spPr>
        <p:txBody>
          <a:bodyPr wrap="none" rtlCol="0" anchor="t"/>
          <a:lstStyle/>
          <a:p>
            <a:pPr algn="ctr" indent="0" marL="0">
              <a:lnSpc>
                <a:spcPts val="4194"/>
              </a:lnSpc>
              <a:buNone/>
            </a:pPr>
            <a:r>
              <a:rPr lang="en-US" sz="3355" b="1" dirty="0">
                <a:solidFill>
                  <a:srgbClr val="396AF1"/>
                </a:solidFill>
                <a:latin typeface="Barlow" pitchFamily="34" charset="0"/>
                <a:ea typeface="Barlow" pitchFamily="34" charset="-122"/>
                <a:cs typeface="Barlow" pitchFamily="34" charset="-120"/>
              </a:rPr>
              <a:t>Confusion Matrix</a:t>
            </a:r>
            <a:endParaRPr lang="en-US" sz="3355" dirty="0"/>
          </a:p>
        </p:txBody>
      </p:sp>
      <p:pic>
        <p:nvPicPr>
          <p:cNvPr id="7" name="Image 2" descr="preencoded.png">    </p:cNvPr>
          <p:cNvPicPr>
            <a:picLocks noChangeAspect="1"/>
          </p:cNvPicPr>
          <p:nvPr/>
        </p:nvPicPr>
        <p:blipFill>
          <a:blip r:embed="rId3"/>
          <a:stretch>
            <a:fillRect/>
          </a:stretch>
        </p:blipFill>
        <p:spPr>
          <a:xfrm>
            <a:off x="4713803" y="1256824"/>
            <a:ext cx="5202793" cy="3830360"/>
          </a:xfrm>
          <a:prstGeom prst="rect">
            <a:avLst/>
          </a:prstGeom>
        </p:spPr>
      </p:pic>
      <p:sp>
        <p:nvSpPr>
          <p:cNvPr id="8" name="Text 3"/>
          <p:cNvSpPr/>
          <p:nvPr/>
        </p:nvSpPr>
        <p:spPr>
          <a:xfrm>
            <a:off x="3054310" y="5278874"/>
            <a:ext cx="8521779" cy="272534"/>
          </a:xfrm>
          <a:prstGeom prst="rect">
            <a:avLst/>
          </a:prstGeom>
          <a:noFill/>
          <a:ln/>
        </p:spPr>
        <p:txBody>
          <a:bodyPr wrap="none" rtlCol="0" anchor="t"/>
          <a:lstStyle/>
          <a:p>
            <a:pPr indent="0" marL="0">
              <a:lnSpc>
                <a:spcPts val="2147"/>
              </a:lnSpc>
              <a:buNone/>
            </a:pPr>
            <a:r>
              <a:rPr lang="en-US" sz="1342" dirty="0">
                <a:solidFill>
                  <a:srgbClr val="272525"/>
                </a:solidFill>
                <a:latin typeface="Montserrat" pitchFamily="34" charset="0"/>
                <a:ea typeface="Montserrat" pitchFamily="34" charset="-122"/>
                <a:cs typeface="Montserrat" pitchFamily="34" charset="-120"/>
              </a:rPr>
              <a:t>Correct predictions are on a diagonal from top left to bottom right.</a:t>
            </a:r>
            <a:endParaRPr lang="en-US" sz="1342" dirty="0"/>
          </a:p>
        </p:txBody>
      </p:sp>
      <p:sp>
        <p:nvSpPr>
          <p:cNvPr id="9" name="Text 4"/>
          <p:cNvSpPr/>
          <p:nvPr/>
        </p:nvSpPr>
        <p:spPr>
          <a:xfrm>
            <a:off x="3054310" y="5743099"/>
            <a:ext cx="8521779" cy="817602"/>
          </a:xfrm>
          <a:prstGeom prst="rect">
            <a:avLst/>
          </a:prstGeom>
          <a:noFill/>
          <a:ln/>
        </p:spPr>
        <p:txBody>
          <a:bodyPr wrap="square" rtlCol="0" anchor="t"/>
          <a:lstStyle/>
          <a:p>
            <a:pPr indent="0" marL="0">
              <a:lnSpc>
                <a:spcPts val="2147"/>
              </a:lnSpc>
              <a:buNone/>
            </a:pPr>
            <a:r>
              <a:rPr lang="en-US" sz="1342" b="1" dirty="0">
                <a:solidFill>
                  <a:srgbClr val="272525"/>
                </a:solidFill>
                <a:latin typeface="Montserrat" pitchFamily="34" charset="0"/>
                <a:ea typeface="Montserrat" pitchFamily="34" charset="-122"/>
                <a:cs typeface="Montserrat" pitchFamily="34" charset="-120"/>
              </a:rPr>
              <a:t>Since all models performed the same for the test set, the confusion matrix is the same across all models. The models predicted 12 successful landings when the true label was successful landing.</a:t>
            </a:r>
            <a:endParaRPr lang="en-US" sz="1342" dirty="0"/>
          </a:p>
        </p:txBody>
      </p:sp>
      <p:sp>
        <p:nvSpPr>
          <p:cNvPr id="10" name="Text 5"/>
          <p:cNvSpPr/>
          <p:nvPr/>
        </p:nvSpPr>
        <p:spPr>
          <a:xfrm>
            <a:off x="3054310" y="6752392"/>
            <a:ext cx="8521779" cy="272534"/>
          </a:xfrm>
          <a:prstGeom prst="rect">
            <a:avLst/>
          </a:prstGeom>
          <a:noFill/>
          <a:ln/>
        </p:spPr>
        <p:txBody>
          <a:bodyPr wrap="none" rtlCol="0" anchor="t"/>
          <a:lstStyle/>
          <a:p>
            <a:pPr indent="0" marL="0">
              <a:lnSpc>
                <a:spcPts val="2147"/>
              </a:lnSpc>
              <a:buNone/>
            </a:pPr>
            <a:r>
              <a:rPr lang="en-US" sz="1342" b="1" dirty="0">
                <a:solidFill>
                  <a:srgbClr val="272525"/>
                </a:solidFill>
                <a:latin typeface="Montserrat" pitchFamily="34" charset="0"/>
                <a:ea typeface="Montserrat" pitchFamily="34" charset="-122"/>
                <a:cs typeface="Montserrat" pitchFamily="34" charset="-120"/>
              </a:rPr>
              <a:t>The models predicted 3 unsuccessful landings when the true label was unsuccessful landing.</a:t>
            </a:r>
            <a:endParaRPr lang="en-US" sz="1342" dirty="0"/>
          </a:p>
        </p:txBody>
      </p:sp>
      <p:sp>
        <p:nvSpPr>
          <p:cNvPr id="11" name="Text 6"/>
          <p:cNvSpPr/>
          <p:nvPr/>
        </p:nvSpPr>
        <p:spPr>
          <a:xfrm>
            <a:off x="3054310" y="7216616"/>
            <a:ext cx="8521779" cy="545068"/>
          </a:xfrm>
          <a:prstGeom prst="rect">
            <a:avLst/>
          </a:prstGeom>
          <a:noFill/>
          <a:ln/>
        </p:spPr>
        <p:txBody>
          <a:bodyPr wrap="square" rtlCol="0" anchor="t"/>
          <a:lstStyle/>
          <a:p>
            <a:pPr indent="0" marL="0">
              <a:lnSpc>
                <a:spcPts val="2147"/>
              </a:lnSpc>
              <a:buNone/>
            </a:pPr>
            <a:r>
              <a:rPr lang="en-US" sz="1342" b="1" dirty="0">
                <a:solidFill>
                  <a:srgbClr val="272525"/>
                </a:solidFill>
                <a:latin typeface="Montserrat" pitchFamily="34" charset="0"/>
                <a:ea typeface="Montserrat" pitchFamily="34" charset="-122"/>
                <a:cs typeface="Montserrat" pitchFamily="34" charset="-120"/>
              </a:rPr>
              <a:t>The models predicted 3 successful landings when the true label was unsuccessful landings (false positives). Our models over predict successful landings.</a:t>
            </a:r>
            <a:endParaRPr lang="en-US" sz="1342" dirty="0"/>
          </a:p>
        </p:txBody>
      </p:sp>
      <p:pic>
        <p:nvPicPr>
          <p:cNvPr id="12"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459158"/>
          </a:xfrm>
          <a:prstGeom prst="rect">
            <a:avLst/>
          </a:prstGeom>
          <a:solidFill>
            <a:srgbClr val="EEEFF5"/>
          </a:solidFill>
          <a:ln/>
        </p:spPr>
      </p:sp>
      <p:sp>
        <p:nvSpPr>
          <p:cNvPr id="4" name="Text 1"/>
          <p:cNvSpPr/>
          <p:nvPr/>
        </p:nvSpPr>
        <p:spPr>
          <a:xfrm>
            <a:off x="3426738" y="427673"/>
            <a:ext cx="4594860" cy="486013"/>
          </a:xfrm>
          <a:prstGeom prst="rect">
            <a:avLst/>
          </a:prstGeom>
          <a:noFill/>
          <a:ln/>
        </p:spPr>
        <p:txBody>
          <a:bodyPr wrap="none" rtlCol="0" anchor="t"/>
          <a:lstStyle/>
          <a:p>
            <a:pPr indent="0" marL="0">
              <a:lnSpc>
                <a:spcPts val="3827"/>
              </a:lnSpc>
              <a:buNone/>
            </a:pPr>
            <a:r>
              <a:rPr lang="en-US" sz="3062" b="1" dirty="0">
                <a:solidFill>
                  <a:srgbClr val="396AF1"/>
                </a:solidFill>
                <a:latin typeface="Barlow" pitchFamily="34" charset="0"/>
                <a:ea typeface="Barlow" pitchFamily="34" charset="-122"/>
                <a:cs typeface="Barlow" pitchFamily="34" charset="-120"/>
              </a:rPr>
              <a:t>Key Findings and Solutions</a:t>
            </a:r>
            <a:endParaRPr lang="en-US" sz="3062" dirty="0"/>
          </a:p>
        </p:txBody>
      </p:sp>
      <p:pic>
        <p:nvPicPr>
          <p:cNvPr id="5" name="Image 1" descr="preencoded.png">    </p:cNvPr>
          <p:cNvPicPr>
            <a:picLocks noChangeAspect="1"/>
          </p:cNvPicPr>
          <p:nvPr/>
        </p:nvPicPr>
        <p:blipFill>
          <a:blip r:embed="rId2"/>
          <a:stretch>
            <a:fillRect/>
          </a:stretch>
        </p:blipFill>
        <p:spPr>
          <a:xfrm>
            <a:off x="3426738" y="1224677"/>
            <a:ext cx="3771781" cy="2331125"/>
          </a:xfrm>
          <a:prstGeom prst="rect">
            <a:avLst/>
          </a:prstGeom>
        </p:spPr>
      </p:pic>
      <p:sp>
        <p:nvSpPr>
          <p:cNvPr id="6" name="Text 2"/>
          <p:cNvSpPr/>
          <p:nvPr/>
        </p:nvSpPr>
        <p:spPr>
          <a:xfrm>
            <a:off x="3426738" y="3750112"/>
            <a:ext cx="1752600" cy="243007"/>
          </a:xfrm>
          <a:prstGeom prst="rect">
            <a:avLst/>
          </a:prstGeom>
          <a:noFill/>
          <a:ln/>
        </p:spPr>
        <p:txBody>
          <a:bodyPr wrap="none" rtlCol="0" anchor="t"/>
          <a:lstStyle/>
          <a:p>
            <a:pPr algn="l" indent="0" marL="0">
              <a:lnSpc>
                <a:spcPts val="1914"/>
              </a:lnSpc>
              <a:buNone/>
            </a:pPr>
            <a:r>
              <a:rPr lang="en-US" sz="1531" b="1" dirty="0">
                <a:solidFill>
                  <a:srgbClr val="396AF1"/>
                </a:solidFill>
                <a:latin typeface="Barlow" pitchFamily="34" charset="0"/>
                <a:ea typeface="Barlow" pitchFamily="34" charset="-122"/>
                <a:cs typeface="Barlow" pitchFamily="34" charset="-120"/>
              </a:rPr>
              <a:t>Quantum Computing</a:t>
            </a:r>
            <a:endParaRPr lang="en-US" sz="1531" dirty="0"/>
          </a:p>
        </p:txBody>
      </p:sp>
      <p:sp>
        <p:nvSpPr>
          <p:cNvPr id="7" name="Text 3"/>
          <p:cNvSpPr/>
          <p:nvPr/>
        </p:nvSpPr>
        <p:spPr>
          <a:xfrm>
            <a:off x="3426738" y="4148614"/>
            <a:ext cx="3771781" cy="746165"/>
          </a:xfrm>
          <a:prstGeom prst="rect">
            <a:avLst/>
          </a:prstGeom>
          <a:noFill/>
          <a:ln/>
        </p:spPr>
        <p:txBody>
          <a:bodyPr wrap="square" rtlCol="0" anchor="t"/>
          <a:lstStyle/>
          <a:p>
            <a:pPr algn="l" indent="0" marL="0">
              <a:lnSpc>
                <a:spcPts val="1960"/>
              </a:lnSpc>
              <a:buNone/>
            </a:pPr>
            <a:r>
              <a:rPr lang="en-US" sz="1225" dirty="0">
                <a:solidFill>
                  <a:srgbClr val="272525"/>
                </a:solidFill>
                <a:latin typeface="Montserrat" pitchFamily="34" charset="0"/>
                <a:ea typeface="Montserrat" pitchFamily="34" charset="-122"/>
                <a:cs typeface="Montserrat" pitchFamily="34" charset="-120"/>
              </a:rPr>
              <a:t>Exploring the potential of quantum computing to develop more sophisticated space mission simulations and optimization algorithms.</a:t>
            </a:r>
            <a:endParaRPr lang="en-US" sz="1225" dirty="0"/>
          </a:p>
        </p:txBody>
      </p:sp>
      <p:pic>
        <p:nvPicPr>
          <p:cNvPr id="8" name="Image 2" descr="preencoded.png">    </p:cNvPr>
          <p:cNvPicPr>
            <a:picLocks noChangeAspect="1"/>
          </p:cNvPicPr>
          <p:nvPr/>
        </p:nvPicPr>
        <p:blipFill>
          <a:blip r:embed="rId3"/>
          <a:stretch>
            <a:fillRect/>
          </a:stretch>
        </p:blipFill>
        <p:spPr>
          <a:xfrm>
            <a:off x="7431762" y="1224677"/>
            <a:ext cx="3771900" cy="2331125"/>
          </a:xfrm>
          <a:prstGeom prst="rect">
            <a:avLst/>
          </a:prstGeom>
        </p:spPr>
      </p:pic>
      <p:sp>
        <p:nvSpPr>
          <p:cNvPr id="9" name="Text 4"/>
          <p:cNvSpPr/>
          <p:nvPr/>
        </p:nvSpPr>
        <p:spPr>
          <a:xfrm>
            <a:off x="7431762" y="3750112"/>
            <a:ext cx="1555313" cy="243007"/>
          </a:xfrm>
          <a:prstGeom prst="rect">
            <a:avLst/>
          </a:prstGeom>
          <a:noFill/>
          <a:ln/>
        </p:spPr>
        <p:txBody>
          <a:bodyPr wrap="none" rtlCol="0" anchor="t"/>
          <a:lstStyle/>
          <a:p>
            <a:pPr algn="l" indent="0" marL="0">
              <a:lnSpc>
                <a:spcPts val="1914"/>
              </a:lnSpc>
              <a:buNone/>
            </a:pPr>
            <a:r>
              <a:rPr lang="en-US" sz="1531" b="1" dirty="0">
                <a:solidFill>
                  <a:srgbClr val="396AF1"/>
                </a:solidFill>
                <a:latin typeface="Barlow" pitchFamily="34" charset="0"/>
                <a:ea typeface="Barlow" pitchFamily="34" charset="-122"/>
                <a:cs typeface="Barlow" pitchFamily="34" charset="-120"/>
              </a:rPr>
              <a:t>Reusable Rockets</a:t>
            </a:r>
            <a:endParaRPr lang="en-US" sz="1531" dirty="0"/>
          </a:p>
        </p:txBody>
      </p:sp>
      <p:sp>
        <p:nvSpPr>
          <p:cNvPr id="10" name="Text 5"/>
          <p:cNvSpPr/>
          <p:nvPr/>
        </p:nvSpPr>
        <p:spPr>
          <a:xfrm>
            <a:off x="7431762" y="4148614"/>
            <a:ext cx="3771900" cy="746165"/>
          </a:xfrm>
          <a:prstGeom prst="rect">
            <a:avLst/>
          </a:prstGeom>
          <a:noFill/>
          <a:ln/>
        </p:spPr>
        <p:txBody>
          <a:bodyPr wrap="square" rtlCol="0" anchor="t"/>
          <a:lstStyle/>
          <a:p>
            <a:pPr algn="l" indent="0" marL="0">
              <a:lnSpc>
                <a:spcPts val="1960"/>
              </a:lnSpc>
              <a:buNone/>
            </a:pPr>
            <a:r>
              <a:rPr lang="en-US" sz="1225" dirty="0">
                <a:solidFill>
                  <a:srgbClr val="272525"/>
                </a:solidFill>
                <a:latin typeface="Montserrat" pitchFamily="34" charset="0"/>
                <a:ea typeface="Montserrat" pitchFamily="34" charset="-122"/>
                <a:cs typeface="Montserrat" pitchFamily="34" charset="-120"/>
              </a:rPr>
              <a:t>Designing and refining reusable rocket technology to significantly reduce the cost of space missions.</a:t>
            </a:r>
            <a:endParaRPr lang="en-US" sz="1225" dirty="0"/>
          </a:p>
        </p:txBody>
      </p:sp>
      <p:pic>
        <p:nvPicPr>
          <p:cNvPr id="11" name="Image 3" descr="preencoded.png">    </p:cNvPr>
          <p:cNvPicPr>
            <a:picLocks noChangeAspect="1"/>
          </p:cNvPicPr>
          <p:nvPr/>
        </p:nvPicPr>
        <p:blipFill>
          <a:blip r:embed="rId4"/>
          <a:stretch>
            <a:fillRect/>
          </a:stretch>
        </p:blipFill>
        <p:spPr>
          <a:xfrm>
            <a:off x="3426738" y="5361384"/>
            <a:ext cx="3771781" cy="2331125"/>
          </a:xfrm>
          <a:prstGeom prst="rect">
            <a:avLst/>
          </a:prstGeom>
        </p:spPr>
      </p:pic>
      <p:sp>
        <p:nvSpPr>
          <p:cNvPr id="12" name="Text 6"/>
          <p:cNvSpPr/>
          <p:nvPr/>
        </p:nvSpPr>
        <p:spPr>
          <a:xfrm>
            <a:off x="3426738" y="7886819"/>
            <a:ext cx="1874520" cy="243007"/>
          </a:xfrm>
          <a:prstGeom prst="rect">
            <a:avLst/>
          </a:prstGeom>
          <a:noFill/>
          <a:ln/>
        </p:spPr>
        <p:txBody>
          <a:bodyPr wrap="none" rtlCol="0" anchor="t"/>
          <a:lstStyle/>
          <a:p>
            <a:pPr algn="l" indent="0" marL="0">
              <a:lnSpc>
                <a:spcPts val="1914"/>
              </a:lnSpc>
              <a:buNone/>
            </a:pPr>
            <a:r>
              <a:rPr lang="en-US" sz="1531" b="1" dirty="0">
                <a:solidFill>
                  <a:srgbClr val="396AF1"/>
                </a:solidFill>
                <a:latin typeface="Barlow" pitchFamily="34" charset="0"/>
                <a:ea typeface="Barlow" pitchFamily="34" charset="-122"/>
                <a:cs typeface="Barlow" pitchFamily="34" charset="-120"/>
              </a:rPr>
              <a:t>AI-Driven Automation</a:t>
            </a:r>
            <a:endParaRPr lang="en-US" sz="1531" dirty="0"/>
          </a:p>
        </p:txBody>
      </p:sp>
      <p:sp>
        <p:nvSpPr>
          <p:cNvPr id="13" name="Text 7"/>
          <p:cNvSpPr/>
          <p:nvPr/>
        </p:nvSpPr>
        <p:spPr>
          <a:xfrm>
            <a:off x="3426738" y="8285321"/>
            <a:ext cx="3771781" cy="746165"/>
          </a:xfrm>
          <a:prstGeom prst="rect">
            <a:avLst/>
          </a:prstGeom>
          <a:noFill/>
          <a:ln/>
        </p:spPr>
        <p:txBody>
          <a:bodyPr wrap="square" rtlCol="0" anchor="t"/>
          <a:lstStyle/>
          <a:p>
            <a:pPr algn="l" indent="0" marL="0">
              <a:lnSpc>
                <a:spcPts val="1960"/>
              </a:lnSpc>
              <a:buNone/>
            </a:pPr>
            <a:r>
              <a:rPr lang="en-US" sz="1225" dirty="0">
                <a:solidFill>
                  <a:srgbClr val="272525"/>
                </a:solidFill>
                <a:latin typeface="Montserrat" pitchFamily="34" charset="0"/>
                <a:ea typeface="Montserrat" pitchFamily="34" charset="-122"/>
                <a:cs typeface="Montserrat" pitchFamily="34" charset="-120"/>
              </a:rPr>
              <a:t>Leveraging artificial intelligence to automate various processes involved in space exploration and data analysis.</a:t>
            </a:r>
            <a:endParaRPr lang="en-US" sz="1225" dirty="0"/>
          </a:p>
        </p:txBody>
      </p:sp>
      <p:pic>
        <p:nvPicPr>
          <p:cNvPr id="14" name="Image 4" descr="preencoded.png">    </p:cNvPr>
          <p:cNvPicPr>
            <a:picLocks noChangeAspect="1"/>
          </p:cNvPicPr>
          <p:nvPr/>
        </p:nvPicPr>
        <p:blipFill>
          <a:blip r:embed="rId5"/>
          <a:stretch>
            <a:fillRect/>
          </a:stretch>
        </p:blipFill>
        <p:spPr>
          <a:xfrm>
            <a:off x="7431762" y="5361384"/>
            <a:ext cx="3771900" cy="2331125"/>
          </a:xfrm>
          <a:prstGeom prst="rect">
            <a:avLst/>
          </a:prstGeom>
        </p:spPr>
      </p:pic>
      <p:sp>
        <p:nvSpPr>
          <p:cNvPr id="15" name="Text 8"/>
          <p:cNvSpPr/>
          <p:nvPr/>
        </p:nvSpPr>
        <p:spPr>
          <a:xfrm>
            <a:off x="7431762" y="7886819"/>
            <a:ext cx="2072640" cy="243007"/>
          </a:xfrm>
          <a:prstGeom prst="rect">
            <a:avLst/>
          </a:prstGeom>
          <a:noFill/>
          <a:ln/>
        </p:spPr>
        <p:txBody>
          <a:bodyPr wrap="none" rtlCol="0" anchor="t"/>
          <a:lstStyle/>
          <a:p>
            <a:pPr algn="l" indent="0" marL="0">
              <a:lnSpc>
                <a:spcPts val="1914"/>
              </a:lnSpc>
              <a:buNone/>
            </a:pPr>
            <a:r>
              <a:rPr lang="en-US" sz="1531" b="1" dirty="0">
                <a:solidFill>
                  <a:srgbClr val="396AF1"/>
                </a:solidFill>
                <a:latin typeface="Barlow" pitchFamily="34" charset="0"/>
                <a:ea typeface="Barlow" pitchFamily="34" charset="-122"/>
                <a:cs typeface="Barlow" pitchFamily="34" charset="-120"/>
              </a:rPr>
              <a:t>Global Satellite Network</a:t>
            </a:r>
            <a:endParaRPr lang="en-US" sz="1531" dirty="0"/>
          </a:p>
        </p:txBody>
      </p:sp>
      <p:sp>
        <p:nvSpPr>
          <p:cNvPr id="16" name="Text 9"/>
          <p:cNvSpPr/>
          <p:nvPr/>
        </p:nvSpPr>
        <p:spPr>
          <a:xfrm>
            <a:off x="7431762" y="8285321"/>
            <a:ext cx="3771900" cy="746165"/>
          </a:xfrm>
          <a:prstGeom prst="rect">
            <a:avLst/>
          </a:prstGeom>
          <a:noFill/>
          <a:ln/>
        </p:spPr>
        <p:txBody>
          <a:bodyPr wrap="square" rtlCol="0" anchor="t"/>
          <a:lstStyle/>
          <a:p>
            <a:pPr algn="l" indent="0" marL="0">
              <a:lnSpc>
                <a:spcPts val="1960"/>
              </a:lnSpc>
              <a:buNone/>
            </a:pPr>
            <a:r>
              <a:rPr lang="en-US" sz="1225" dirty="0">
                <a:solidFill>
                  <a:srgbClr val="272525"/>
                </a:solidFill>
                <a:latin typeface="Montserrat" pitchFamily="34" charset="0"/>
                <a:ea typeface="Montserrat" pitchFamily="34" charset="-122"/>
                <a:cs typeface="Montserrat" pitchFamily="34" charset="-120"/>
              </a:rPr>
              <a:t>Building a global satellite network to enhance communication and data transmission capabilities.</a:t>
            </a:r>
            <a:endParaRPr lang="en-US" sz="1225"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2052637" y="579120"/>
            <a:ext cx="4210050" cy="657820"/>
          </a:xfrm>
          <a:prstGeom prst="rect">
            <a:avLst/>
          </a:prstGeom>
          <a:noFill/>
          <a:ln/>
        </p:spPr>
        <p:txBody>
          <a:bodyPr wrap="none" rtlCol="0" anchor="t"/>
          <a:lstStyle/>
          <a:p>
            <a:pPr indent="0" marL="0">
              <a:lnSpc>
                <a:spcPts val="5180"/>
              </a:lnSpc>
              <a:buNone/>
            </a:pPr>
            <a:r>
              <a:rPr lang="en-US" sz="4144" b="1" dirty="0">
                <a:solidFill>
                  <a:srgbClr val="396AF1"/>
                </a:solidFill>
                <a:latin typeface="Barlow" pitchFamily="34" charset="0"/>
                <a:ea typeface="Barlow" pitchFamily="34" charset="-122"/>
                <a:cs typeface="Barlow" pitchFamily="34" charset="-120"/>
              </a:rPr>
              <a:t>CONCLUSION</a:t>
            </a:r>
            <a:endParaRPr lang="en-US" sz="4144" dirty="0"/>
          </a:p>
        </p:txBody>
      </p:sp>
      <p:sp>
        <p:nvSpPr>
          <p:cNvPr id="7" name="Text 3"/>
          <p:cNvSpPr/>
          <p:nvPr/>
        </p:nvSpPr>
        <p:spPr>
          <a:xfrm>
            <a:off x="2052637" y="1552694"/>
            <a:ext cx="10525125" cy="1010126"/>
          </a:xfrm>
          <a:prstGeom prst="rect">
            <a:avLst/>
          </a:prstGeom>
          <a:noFill/>
          <a:ln/>
        </p:spPr>
        <p:txBody>
          <a:bodyPr wrap="square" rtlCol="0" anchor="t"/>
          <a:lstStyle/>
          <a:p>
            <a:pPr indent="0" marL="0">
              <a:lnSpc>
                <a:spcPts val="2652"/>
              </a:lnSpc>
              <a:buNone/>
            </a:pPr>
            <a:r>
              <a:rPr lang="en-US" sz="1658" dirty="0">
                <a:solidFill>
                  <a:srgbClr val="272525"/>
                </a:solidFill>
                <a:latin typeface="Montserrat" pitchFamily="34" charset="0"/>
                <a:ea typeface="Montserrat" pitchFamily="34" charset="-122"/>
                <a:cs typeface="Montserrat" pitchFamily="34" charset="-120"/>
              </a:rPr>
              <a:t>Our objective was to develop a cutting-edge machine learning model for SpaceY, aiming to compete with SpaceX. The primary focus of the model is to forecast the successful landing of Stage 1 rockets, potentially saving up to $100 million USD per launch.</a:t>
            </a:r>
            <a:endParaRPr lang="en-US" sz="1658" dirty="0"/>
          </a:p>
        </p:txBody>
      </p:sp>
      <p:sp>
        <p:nvSpPr>
          <p:cNvPr id="8" name="Text 4"/>
          <p:cNvSpPr/>
          <p:nvPr/>
        </p:nvSpPr>
        <p:spPr>
          <a:xfrm>
            <a:off x="2052637" y="2799636"/>
            <a:ext cx="10525125" cy="1346835"/>
          </a:xfrm>
          <a:prstGeom prst="rect">
            <a:avLst/>
          </a:prstGeom>
          <a:noFill/>
          <a:ln/>
        </p:spPr>
        <p:txBody>
          <a:bodyPr wrap="square" rtlCol="0" anchor="t"/>
          <a:lstStyle/>
          <a:p>
            <a:pPr indent="0" marL="0">
              <a:lnSpc>
                <a:spcPts val="2652"/>
              </a:lnSpc>
              <a:buNone/>
            </a:pPr>
            <a:r>
              <a:rPr lang="en-US" sz="1658" dirty="0">
                <a:solidFill>
                  <a:srgbClr val="272525"/>
                </a:solidFill>
                <a:latin typeface="Montserrat" pitchFamily="34" charset="0"/>
                <a:ea typeface="Montserrat" pitchFamily="34" charset="-122"/>
                <a:cs typeface="Montserrat" pitchFamily="34" charset="-120"/>
              </a:rPr>
              <a:t>To achieve this, we leveraged data from a publicly accessible SpaceX API and conducted web scraping on the SpaceX Wikipedia page. This diverse dataset was meticulously labeled, and the information was stored in a robust DB2 SQL database. Additionally, we designed an intuitive dashboard for effective data visualization.</a:t>
            </a:r>
            <a:endParaRPr lang="en-US" sz="1658" dirty="0"/>
          </a:p>
        </p:txBody>
      </p:sp>
      <p:sp>
        <p:nvSpPr>
          <p:cNvPr id="9" name="Text 5"/>
          <p:cNvSpPr/>
          <p:nvPr/>
        </p:nvSpPr>
        <p:spPr>
          <a:xfrm>
            <a:off x="2052637" y="4383286"/>
            <a:ext cx="10525125" cy="1346835"/>
          </a:xfrm>
          <a:prstGeom prst="rect">
            <a:avLst/>
          </a:prstGeom>
          <a:noFill/>
          <a:ln/>
        </p:spPr>
        <p:txBody>
          <a:bodyPr wrap="square" rtlCol="0" anchor="t"/>
          <a:lstStyle/>
          <a:p>
            <a:pPr indent="0" marL="0">
              <a:lnSpc>
                <a:spcPts val="2652"/>
              </a:lnSpc>
              <a:buNone/>
            </a:pPr>
            <a:r>
              <a:rPr lang="en-US" sz="1658" dirty="0">
                <a:solidFill>
                  <a:srgbClr val="272525"/>
                </a:solidFill>
                <a:latin typeface="Montserrat" pitchFamily="34" charset="0"/>
                <a:ea typeface="Montserrat" pitchFamily="34" charset="-122"/>
                <a:cs typeface="Montserrat" pitchFamily="34" charset="-120"/>
              </a:rPr>
              <a:t>Our machine learning model, boasting an impressive accuracy rate of 83%, serves as a powerful tool for Allon Mask and the SpaceY team. With this model, they can make informed predictions regarding the likelihood of a successful Stage 1 landing before the launch, facilitating crucial decisions on whether to proceed with the launch.</a:t>
            </a:r>
            <a:endParaRPr lang="en-US" sz="1658" dirty="0"/>
          </a:p>
        </p:txBody>
      </p:sp>
      <p:sp>
        <p:nvSpPr>
          <p:cNvPr id="10" name="Text 6"/>
          <p:cNvSpPr/>
          <p:nvPr/>
        </p:nvSpPr>
        <p:spPr>
          <a:xfrm>
            <a:off x="2052637" y="5966936"/>
            <a:ext cx="10525125" cy="1683544"/>
          </a:xfrm>
          <a:prstGeom prst="rect">
            <a:avLst/>
          </a:prstGeom>
          <a:noFill/>
          <a:ln/>
        </p:spPr>
        <p:txBody>
          <a:bodyPr wrap="square" rtlCol="0" anchor="t"/>
          <a:lstStyle/>
          <a:p>
            <a:pPr indent="0" marL="0">
              <a:lnSpc>
                <a:spcPts val="2652"/>
              </a:lnSpc>
              <a:buNone/>
            </a:pPr>
            <a:r>
              <a:rPr lang="en-US" sz="1658" dirty="0">
                <a:solidFill>
                  <a:srgbClr val="272525"/>
                </a:solidFill>
                <a:latin typeface="Montserrat" pitchFamily="34" charset="0"/>
                <a:ea typeface="Montserrat" pitchFamily="34" charset="-122"/>
                <a:cs typeface="Montserrat" pitchFamily="34" charset="-120"/>
              </a:rPr>
              <a:t>While the current model delivers a commendable level of accuracy, we recommend further data collection efforts to refine and optimize the machine learning model. Gathering additional data will not only contribute to a more comprehensive understanding of the underlying patterns but also enhance the accuracy of predictions, ensuring SpaceY remains at the forefront of space exploration technology.</a:t>
            </a:r>
            <a:endParaRPr lang="en-US" sz="1658"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792004"/>
            <a:ext cx="6583680" cy="694373"/>
          </a:xfrm>
          <a:prstGeom prst="rect">
            <a:avLst/>
          </a:prstGeom>
          <a:noFill/>
          <a:ln/>
        </p:spPr>
        <p:txBody>
          <a:bodyPr wrap="non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Conclusion and Next Steps</a:t>
            </a:r>
            <a:endParaRPr lang="en-US" sz="4374" dirty="0"/>
          </a:p>
        </p:txBody>
      </p:sp>
      <p:sp>
        <p:nvSpPr>
          <p:cNvPr id="6" name="Shape 2"/>
          <p:cNvSpPr/>
          <p:nvPr/>
        </p:nvSpPr>
        <p:spPr>
          <a:xfrm>
            <a:off x="4490799" y="1819632"/>
            <a:ext cx="9306401" cy="1724501"/>
          </a:xfrm>
          <a:prstGeom prst="roundRect">
            <a:avLst>
              <a:gd name="adj" fmla="val 7731"/>
            </a:avLst>
          </a:prstGeom>
          <a:solidFill>
            <a:srgbClr val="EEEFF5"/>
          </a:solidFill>
          <a:ln/>
        </p:spPr>
      </p:sp>
      <p:sp>
        <p:nvSpPr>
          <p:cNvPr id="7" name="Text 3"/>
          <p:cNvSpPr/>
          <p:nvPr/>
        </p:nvSpPr>
        <p:spPr>
          <a:xfrm>
            <a:off x="4712970" y="2041803"/>
            <a:ext cx="3078480" cy="347186"/>
          </a:xfrm>
          <a:prstGeom prst="rect">
            <a:avLst/>
          </a:prstGeom>
          <a:noFill/>
          <a:ln/>
        </p:spPr>
        <p:txBody>
          <a:bodyPr wrap="none" rtlCol="0" anchor="t"/>
          <a:lstStyle/>
          <a:p>
            <a:pPr indent="0" marL="0">
              <a:lnSpc>
                <a:spcPts val="2734"/>
              </a:lnSpc>
              <a:buNone/>
            </a:pPr>
            <a:r>
              <a:rPr lang="en-US" sz="2187" b="1" dirty="0">
                <a:solidFill>
                  <a:srgbClr val="396AF1"/>
                </a:solidFill>
                <a:latin typeface="Barlow" pitchFamily="34" charset="0"/>
                <a:ea typeface="Barlow" pitchFamily="34" charset="-122"/>
                <a:cs typeface="Barlow" pitchFamily="34" charset="-120"/>
              </a:rPr>
              <a:t>Successful Collaboration</a:t>
            </a:r>
            <a:endParaRPr lang="en-US" sz="2187" dirty="0"/>
          </a:p>
        </p:txBody>
      </p:sp>
      <p:sp>
        <p:nvSpPr>
          <p:cNvPr id="8" name="Text 4"/>
          <p:cNvSpPr/>
          <p:nvPr/>
        </p:nvSpPr>
        <p:spPr>
          <a:xfrm>
            <a:off x="4712970" y="2611160"/>
            <a:ext cx="8862060" cy="710803"/>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The IBM SpaceX Capstone Project exemplifies the power of collaboration between tech giants and space pioneers.</a:t>
            </a:r>
            <a:endParaRPr lang="en-US" sz="1750" dirty="0"/>
          </a:p>
        </p:txBody>
      </p:sp>
      <p:sp>
        <p:nvSpPr>
          <p:cNvPr id="9" name="Shape 5"/>
          <p:cNvSpPr/>
          <p:nvPr/>
        </p:nvSpPr>
        <p:spPr>
          <a:xfrm>
            <a:off x="4490799" y="3766304"/>
            <a:ext cx="9306401" cy="1724501"/>
          </a:xfrm>
          <a:prstGeom prst="roundRect">
            <a:avLst>
              <a:gd name="adj" fmla="val 7731"/>
            </a:avLst>
          </a:prstGeom>
          <a:solidFill>
            <a:srgbClr val="EEEFF5"/>
          </a:solidFill>
          <a:ln/>
        </p:spPr>
      </p:sp>
      <p:sp>
        <p:nvSpPr>
          <p:cNvPr id="10" name="Text 6"/>
          <p:cNvSpPr/>
          <p:nvPr/>
        </p:nvSpPr>
        <p:spPr>
          <a:xfrm>
            <a:off x="4712970" y="3988475"/>
            <a:ext cx="2606040" cy="347186"/>
          </a:xfrm>
          <a:prstGeom prst="rect">
            <a:avLst/>
          </a:prstGeom>
          <a:noFill/>
          <a:ln/>
        </p:spPr>
        <p:txBody>
          <a:bodyPr wrap="none" rtlCol="0" anchor="t"/>
          <a:lstStyle/>
          <a:p>
            <a:pPr indent="0" marL="0">
              <a:lnSpc>
                <a:spcPts val="2734"/>
              </a:lnSpc>
              <a:buNone/>
            </a:pPr>
            <a:r>
              <a:rPr lang="en-US" sz="2187" b="1" dirty="0">
                <a:solidFill>
                  <a:srgbClr val="396AF1"/>
                </a:solidFill>
                <a:latin typeface="Barlow" pitchFamily="34" charset="0"/>
                <a:ea typeface="Barlow" pitchFamily="34" charset="-122"/>
                <a:cs typeface="Barlow" pitchFamily="34" charset="-120"/>
              </a:rPr>
              <a:t>Continued Innovation</a:t>
            </a:r>
            <a:endParaRPr lang="en-US" sz="2187" dirty="0"/>
          </a:p>
        </p:txBody>
      </p:sp>
      <p:sp>
        <p:nvSpPr>
          <p:cNvPr id="11" name="Text 7"/>
          <p:cNvSpPr/>
          <p:nvPr/>
        </p:nvSpPr>
        <p:spPr>
          <a:xfrm>
            <a:off x="4712970" y="4557832"/>
            <a:ext cx="8862060" cy="710803"/>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Continued research, development, and innovation will drive the future of space exploration and commercial space endeavors.</a:t>
            </a:r>
            <a:endParaRPr lang="en-US" sz="1750" dirty="0"/>
          </a:p>
        </p:txBody>
      </p:sp>
      <p:sp>
        <p:nvSpPr>
          <p:cNvPr id="12" name="Shape 8"/>
          <p:cNvSpPr/>
          <p:nvPr/>
        </p:nvSpPr>
        <p:spPr>
          <a:xfrm>
            <a:off x="4490799" y="5712976"/>
            <a:ext cx="9306401" cy="1724501"/>
          </a:xfrm>
          <a:prstGeom prst="roundRect">
            <a:avLst>
              <a:gd name="adj" fmla="val 7731"/>
            </a:avLst>
          </a:prstGeom>
          <a:solidFill>
            <a:srgbClr val="EEEFF5"/>
          </a:solidFill>
          <a:ln/>
        </p:spPr>
      </p:sp>
      <p:sp>
        <p:nvSpPr>
          <p:cNvPr id="13" name="Text 9"/>
          <p:cNvSpPr/>
          <p:nvPr/>
        </p:nvSpPr>
        <p:spPr>
          <a:xfrm>
            <a:off x="4712970" y="5935147"/>
            <a:ext cx="3489960" cy="347186"/>
          </a:xfrm>
          <a:prstGeom prst="rect">
            <a:avLst/>
          </a:prstGeom>
          <a:noFill/>
          <a:ln/>
        </p:spPr>
        <p:txBody>
          <a:bodyPr wrap="none" rtlCol="0" anchor="t"/>
          <a:lstStyle/>
          <a:p>
            <a:pPr indent="0" marL="0">
              <a:lnSpc>
                <a:spcPts val="2734"/>
              </a:lnSpc>
              <a:buNone/>
            </a:pPr>
            <a:r>
              <a:rPr lang="en-US" sz="2187" b="1" dirty="0">
                <a:solidFill>
                  <a:srgbClr val="396AF1"/>
                </a:solidFill>
                <a:latin typeface="Barlow" pitchFamily="34" charset="0"/>
                <a:ea typeface="Barlow" pitchFamily="34" charset="-122"/>
                <a:cs typeface="Barlow" pitchFamily="34" charset="-120"/>
              </a:rPr>
              <a:t>Inspiring Future Generations</a:t>
            </a:r>
            <a:endParaRPr lang="en-US" sz="2187" dirty="0"/>
          </a:p>
        </p:txBody>
      </p:sp>
      <p:sp>
        <p:nvSpPr>
          <p:cNvPr id="14" name="Text 10"/>
          <p:cNvSpPr/>
          <p:nvPr/>
        </p:nvSpPr>
        <p:spPr>
          <a:xfrm>
            <a:off x="4712970" y="6504503"/>
            <a:ext cx="8862060" cy="710803"/>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This project inspires the next generation of scientists and engineers to push the boundaries of what's possible in space.</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923687"/>
            <a:ext cx="7719060" cy="694373"/>
          </a:xfrm>
          <a:prstGeom prst="rect">
            <a:avLst/>
          </a:prstGeom>
          <a:noFill/>
          <a:ln/>
        </p:spPr>
        <p:txBody>
          <a:bodyPr wrap="non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Introduction to IBM and SpaceX</a:t>
            </a:r>
            <a:endParaRPr lang="en-US" sz="4374" dirty="0"/>
          </a:p>
        </p:txBody>
      </p:sp>
      <p:pic>
        <p:nvPicPr>
          <p:cNvPr id="5" name="Image 1" descr="preencoded.png">    </p:cNvPr>
          <p:cNvPicPr>
            <a:picLocks noChangeAspect="1"/>
          </p:cNvPicPr>
          <p:nvPr/>
        </p:nvPicPr>
        <p:blipFill>
          <a:blip r:embed="rId2"/>
          <a:stretch>
            <a:fillRect/>
          </a:stretch>
        </p:blipFill>
        <p:spPr>
          <a:xfrm>
            <a:off x="1760220" y="2062401"/>
            <a:ext cx="5388293" cy="3330178"/>
          </a:xfrm>
          <a:prstGeom prst="rect">
            <a:avLst/>
          </a:prstGeom>
        </p:spPr>
      </p:pic>
      <p:sp>
        <p:nvSpPr>
          <p:cNvPr id="6" name="Text 2"/>
          <p:cNvSpPr/>
          <p:nvPr/>
        </p:nvSpPr>
        <p:spPr>
          <a:xfrm>
            <a:off x="1760220" y="5670233"/>
            <a:ext cx="2221944" cy="347186"/>
          </a:xfrm>
          <a:prstGeom prst="rect">
            <a:avLst/>
          </a:prstGeom>
          <a:noFill/>
          <a:ln/>
        </p:spPr>
        <p:txBody>
          <a:bodyPr wrap="none" rtlCol="0" anchor="t"/>
          <a:lstStyle/>
          <a:p>
            <a:pPr algn="l" indent="0" marL="0">
              <a:lnSpc>
                <a:spcPts val="2734"/>
              </a:lnSpc>
              <a:buNone/>
            </a:pPr>
            <a:r>
              <a:rPr lang="en-US" sz="2187" b="1" dirty="0">
                <a:solidFill>
                  <a:srgbClr val="396AF1"/>
                </a:solidFill>
                <a:latin typeface="Barlow" pitchFamily="34" charset="0"/>
                <a:ea typeface="Barlow" pitchFamily="34" charset="-122"/>
                <a:cs typeface="Barlow" pitchFamily="34" charset="-120"/>
              </a:rPr>
              <a:t>IBM</a:t>
            </a:r>
            <a:endParaRPr lang="en-US" sz="2187" dirty="0"/>
          </a:p>
        </p:txBody>
      </p:sp>
      <p:sp>
        <p:nvSpPr>
          <p:cNvPr id="7" name="Text 3"/>
          <p:cNvSpPr/>
          <p:nvPr/>
        </p:nvSpPr>
        <p:spPr>
          <a:xfrm>
            <a:off x="1760220" y="6239589"/>
            <a:ext cx="5388293" cy="1066205"/>
          </a:xfrm>
          <a:prstGeom prst="rect">
            <a:avLst/>
          </a:prstGeom>
          <a:noFill/>
          <a:ln/>
        </p:spPr>
        <p:txBody>
          <a:bodyPr wrap="square" rtlCol="0" anchor="t"/>
          <a:lstStyle/>
          <a:p>
            <a:pPr algn="l"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International Business Machines Corporation (IBM) is a global technology company focused on AI, cloud computing, and cybersecurity.</a:t>
            </a:r>
            <a:endParaRPr lang="en-US" sz="1750" dirty="0"/>
          </a:p>
        </p:txBody>
      </p:sp>
      <p:pic>
        <p:nvPicPr>
          <p:cNvPr id="8" name="Image 2" descr="preencoded.png">    </p:cNvPr>
          <p:cNvPicPr>
            <a:picLocks noChangeAspect="1"/>
          </p:cNvPicPr>
          <p:nvPr/>
        </p:nvPicPr>
        <p:blipFill>
          <a:blip r:embed="rId3"/>
          <a:stretch>
            <a:fillRect/>
          </a:stretch>
        </p:blipFill>
        <p:spPr>
          <a:xfrm>
            <a:off x="7481768" y="2062401"/>
            <a:ext cx="5388412" cy="3330178"/>
          </a:xfrm>
          <a:prstGeom prst="rect">
            <a:avLst/>
          </a:prstGeom>
        </p:spPr>
      </p:pic>
      <p:sp>
        <p:nvSpPr>
          <p:cNvPr id="9" name="Text 4"/>
          <p:cNvSpPr/>
          <p:nvPr/>
        </p:nvSpPr>
        <p:spPr>
          <a:xfrm>
            <a:off x="7481768" y="5670233"/>
            <a:ext cx="2221944" cy="347186"/>
          </a:xfrm>
          <a:prstGeom prst="rect">
            <a:avLst/>
          </a:prstGeom>
          <a:noFill/>
          <a:ln/>
        </p:spPr>
        <p:txBody>
          <a:bodyPr wrap="none" rtlCol="0" anchor="t"/>
          <a:lstStyle/>
          <a:p>
            <a:pPr algn="l" indent="0" marL="0">
              <a:lnSpc>
                <a:spcPts val="2734"/>
              </a:lnSpc>
              <a:buNone/>
            </a:pPr>
            <a:r>
              <a:rPr lang="en-US" sz="2187" b="1" dirty="0">
                <a:solidFill>
                  <a:srgbClr val="396AF1"/>
                </a:solidFill>
                <a:latin typeface="Barlow" pitchFamily="34" charset="0"/>
                <a:ea typeface="Barlow" pitchFamily="34" charset="-122"/>
                <a:cs typeface="Barlow" pitchFamily="34" charset="-120"/>
              </a:rPr>
              <a:t>SpaceX</a:t>
            </a:r>
            <a:endParaRPr lang="en-US" sz="2187" dirty="0"/>
          </a:p>
        </p:txBody>
      </p:sp>
      <p:sp>
        <p:nvSpPr>
          <p:cNvPr id="10" name="Text 5"/>
          <p:cNvSpPr/>
          <p:nvPr/>
        </p:nvSpPr>
        <p:spPr>
          <a:xfrm>
            <a:off x="7481768" y="6239589"/>
            <a:ext cx="5388412" cy="1066205"/>
          </a:xfrm>
          <a:prstGeom prst="rect">
            <a:avLst/>
          </a:prstGeom>
          <a:noFill/>
          <a:ln/>
        </p:spPr>
        <p:txBody>
          <a:bodyPr wrap="square" rtlCol="0" anchor="t"/>
          <a:lstStyle/>
          <a:p>
            <a:pPr algn="l"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Space Exploration Technologies Corp. (SpaceX) is a private aerospace manufacturer and space transportation company led by Elon Musk.</a:t>
            </a:r>
            <a:endParaRPr lang="en-US" sz="1750"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080141"/>
          </a:xfrm>
          <a:prstGeom prst="rect">
            <a:avLst/>
          </a:prstGeom>
        </p:spPr>
      </p:pic>
      <p:sp>
        <p:nvSpPr>
          <p:cNvPr id="5" name="Text 1"/>
          <p:cNvSpPr/>
          <p:nvPr/>
        </p:nvSpPr>
        <p:spPr>
          <a:xfrm>
            <a:off x="3154799" y="2538293"/>
            <a:ext cx="3328273" cy="519946"/>
          </a:xfrm>
          <a:prstGeom prst="rect">
            <a:avLst/>
          </a:prstGeom>
          <a:noFill/>
          <a:ln/>
        </p:spPr>
        <p:txBody>
          <a:bodyPr wrap="none" rtlCol="0" anchor="t"/>
          <a:lstStyle/>
          <a:p>
            <a:pPr indent="0" marL="0">
              <a:lnSpc>
                <a:spcPts val="4095"/>
              </a:lnSpc>
              <a:buNone/>
            </a:pPr>
            <a:r>
              <a:rPr lang="en-US" sz="3276" b="1" dirty="0">
                <a:solidFill>
                  <a:srgbClr val="396AF1"/>
                </a:solidFill>
                <a:latin typeface="Barlow" pitchFamily="34" charset="0"/>
                <a:ea typeface="Barlow" pitchFamily="34" charset="-122"/>
                <a:cs typeface="Barlow" pitchFamily="34" charset="-120"/>
              </a:rPr>
              <a:t>APPENDIX</a:t>
            </a:r>
            <a:endParaRPr lang="en-US" sz="3276" dirty="0"/>
          </a:p>
        </p:txBody>
      </p:sp>
      <p:sp>
        <p:nvSpPr>
          <p:cNvPr id="6" name="Text 2"/>
          <p:cNvSpPr/>
          <p:nvPr/>
        </p:nvSpPr>
        <p:spPr>
          <a:xfrm>
            <a:off x="3154799" y="3307794"/>
            <a:ext cx="8320802" cy="266224"/>
          </a:xfrm>
          <a:prstGeom prst="rect">
            <a:avLst/>
          </a:prstGeom>
          <a:noFill/>
          <a:ln/>
        </p:spPr>
        <p:txBody>
          <a:bodyPr wrap="none" rtlCol="0" anchor="t"/>
          <a:lstStyle/>
          <a:p>
            <a:pPr indent="0" marL="0">
              <a:lnSpc>
                <a:spcPts val="2097"/>
              </a:lnSpc>
              <a:buNone/>
            </a:pPr>
            <a:r>
              <a:rPr lang="en-US" sz="1310" u="sng" dirty="0">
                <a:solidFill>
                  <a:srgbClr val="272525"/>
                </a:solidFill>
                <a:latin typeface="Montserrat" pitchFamily="34" charset="0"/>
                <a:ea typeface="Montserrat" pitchFamily="34" charset="-122"/>
                <a:cs typeface="Montserrat" pitchFamily="34" charset="-120"/>
              </a:rPr>
              <a:t>GitHub repository url:</a:t>
            </a:r>
            <a:endParaRPr lang="en-US" sz="1310" dirty="0"/>
          </a:p>
        </p:txBody>
      </p:sp>
      <p:pic>
        <p:nvPicPr>
          <p:cNvPr id="7" name="Image 2" descr="preencoded.png">
            <a:hlinkClick r:id="rId4" tooltip=""/>
          </p:cNvPr>
          <p:cNvPicPr>
            <a:picLocks noChangeAspect="1"/>
          </p:cNvPicPr>
          <p:nvPr/>
        </p:nvPicPr>
        <p:blipFill>
          <a:blip r:embed="rId3"/>
          <a:stretch>
            <a:fillRect/>
          </a:stretch>
        </p:blipFill>
        <p:spPr>
          <a:xfrm>
            <a:off x="3154799" y="3761184"/>
            <a:ext cx="8320802" cy="1664137"/>
          </a:xfrm>
          <a:prstGeom prst="rect">
            <a:avLst/>
          </a:prstGeom>
        </p:spPr>
      </p:pic>
      <p:sp>
        <p:nvSpPr>
          <p:cNvPr id="8" name="Text 3"/>
          <p:cNvSpPr/>
          <p:nvPr/>
        </p:nvSpPr>
        <p:spPr>
          <a:xfrm>
            <a:off x="3154799" y="5612487"/>
            <a:ext cx="8320802" cy="266224"/>
          </a:xfrm>
          <a:prstGeom prst="rect">
            <a:avLst/>
          </a:prstGeom>
          <a:noFill/>
          <a:ln/>
        </p:spPr>
        <p:txBody>
          <a:bodyPr wrap="none" rtlCol="0" anchor="t"/>
          <a:lstStyle/>
          <a:p>
            <a:pPr indent="0" marL="0">
              <a:lnSpc>
                <a:spcPts val="2097"/>
              </a:lnSpc>
              <a:buNone/>
            </a:pPr>
            <a:r>
              <a:rPr lang="en-US" sz="1310" u="sng" dirty="0">
                <a:solidFill>
                  <a:srgbClr val="272525"/>
                </a:solidFill>
                <a:latin typeface="Montserrat" pitchFamily="34" charset="0"/>
                <a:ea typeface="Montserrat" pitchFamily="34" charset="-122"/>
                <a:cs typeface="Montserrat" pitchFamily="34" charset="-120"/>
              </a:rPr>
              <a:t>Instructors:</a:t>
            </a:r>
            <a:endParaRPr lang="en-US" sz="1310" dirty="0"/>
          </a:p>
        </p:txBody>
      </p:sp>
      <p:sp>
        <p:nvSpPr>
          <p:cNvPr id="9" name="Text 4"/>
          <p:cNvSpPr/>
          <p:nvPr/>
        </p:nvSpPr>
        <p:spPr>
          <a:xfrm>
            <a:off x="3154799" y="6065877"/>
            <a:ext cx="8320802" cy="798671"/>
          </a:xfrm>
          <a:prstGeom prst="rect">
            <a:avLst/>
          </a:prstGeom>
          <a:noFill/>
          <a:ln/>
        </p:spPr>
        <p:txBody>
          <a:bodyPr wrap="square" rtlCol="0" anchor="t"/>
          <a:lstStyle/>
          <a:p>
            <a:pPr indent="0" marL="0">
              <a:lnSpc>
                <a:spcPts val="2097"/>
              </a:lnSpc>
              <a:buNone/>
            </a:pPr>
            <a:r>
              <a:rPr lang="en-US" sz="1310" b="1" dirty="0">
                <a:solidFill>
                  <a:srgbClr val="272525"/>
                </a:solidFill>
                <a:latin typeface="Montserrat" pitchFamily="34" charset="0"/>
                <a:ea typeface="Montserrat" pitchFamily="34" charset="-122"/>
                <a:cs typeface="Montserrat" pitchFamily="34" charset="-120"/>
              </a:rPr>
              <a:t>Instructors: Rav Ahuja, Alex Aklson, Aije Egwaikhide, Svetlana Levitan, Romeo Kienzler, Polong Lin, Joseph Santarcangelo, Azim Hirjani, Hima Vasudevan, Saishruthi Swaminathan, Saeed Aghabozorgi, Yan Luo</a:t>
            </a:r>
            <a:endParaRPr lang="en-US" sz="1310" dirty="0"/>
          </a:p>
        </p:txBody>
      </p:sp>
      <p:sp>
        <p:nvSpPr>
          <p:cNvPr id="10" name="Text 5"/>
          <p:cNvSpPr/>
          <p:nvPr/>
        </p:nvSpPr>
        <p:spPr>
          <a:xfrm>
            <a:off x="3154799" y="7051715"/>
            <a:ext cx="8320802" cy="266224"/>
          </a:xfrm>
          <a:prstGeom prst="rect">
            <a:avLst/>
          </a:prstGeom>
          <a:noFill/>
          <a:ln/>
        </p:spPr>
        <p:txBody>
          <a:bodyPr wrap="none" rtlCol="0" anchor="t"/>
          <a:lstStyle/>
          <a:p>
            <a:pPr indent="0" marL="0">
              <a:lnSpc>
                <a:spcPts val="2097"/>
              </a:lnSpc>
              <a:buNone/>
            </a:pPr>
            <a:r>
              <a:rPr lang="en-US" sz="1310" u="sng" dirty="0">
                <a:solidFill>
                  <a:srgbClr val="272525"/>
                </a:solidFill>
                <a:latin typeface="Montserrat" pitchFamily="34" charset="0"/>
                <a:ea typeface="Montserrat" pitchFamily="34" charset="-122"/>
                <a:cs typeface="Montserrat" pitchFamily="34" charset="-120"/>
              </a:rPr>
              <a:t>Special Thanks to All Instructors:</a:t>
            </a:r>
            <a:endParaRPr lang="en-US" sz="1310" dirty="0"/>
          </a:p>
        </p:txBody>
      </p:sp>
      <p:sp>
        <p:nvSpPr>
          <p:cNvPr id="11" name="Text 6"/>
          <p:cNvSpPr/>
          <p:nvPr/>
        </p:nvSpPr>
        <p:spPr>
          <a:xfrm>
            <a:off x="3154799" y="7505105"/>
            <a:ext cx="8320802" cy="266224"/>
          </a:xfrm>
          <a:prstGeom prst="rect">
            <a:avLst/>
          </a:prstGeom>
          <a:noFill/>
          <a:ln/>
        </p:spPr>
        <p:txBody>
          <a:bodyPr wrap="none" rtlCol="0" anchor="t"/>
          <a:lstStyle/>
          <a:p>
            <a:pPr indent="0" marL="0">
              <a:lnSpc>
                <a:spcPts val="2097"/>
              </a:lnSpc>
              <a:buNone/>
            </a:pPr>
            <a:r>
              <a:rPr lang="en-US" sz="1310" u="sng" dirty="0">
                <a:solidFill>
                  <a:srgbClr val="4B54FF"/>
                </a:solidFill>
                <a:latin typeface="Montserrat" pitchFamily="34" charset="0"/>
                <a:ea typeface="Montserrat" pitchFamily="34" charset="-122"/>
                <a:cs typeface="Montserrat" pitchFamily="34" charset="-120"/>
                <a:hlinkClick r:id="rId5" invalidUrl="" action="" tgtFrame="" tooltip="" history="1" highlightClick="0" endSnd="0">
                  <a:extLst>
                    <a:ext uri="{A12FA001-AC4F-418D-AE19-62706E023703}">
                      <ahyp:hlinkClr xmlns:ahyp="http://schemas.microsoft.com/office/drawing/2018/hyperlinkcolor" val="tx"/>
                    </a:ext>
                  </a:extLst>
                </a:hlinkClick>
              </a:rPr>
              <a:t>https://www.coursera.org/professional-certificates/ibm-data-science?#instructors</a:t>
            </a:r>
            <a:endParaRPr lang="en-US" sz="1310" dirty="0"/>
          </a:p>
        </p:txBody>
      </p:sp>
      <p:pic>
        <p:nvPicPr>
          <p:cNvPr id="12" name="Image 3"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1760220" y="3067883"/>
            <a:ext cx="4443889" cy="694373"/>
          </a:xfrm>
          <a:prstGeom prst="rect">
            <a:avLst/>
          </a:prstGeom>
          <a:noFill/>
          <a:ln/>
        </p:spPr>
        <p:txBody>
          <a:bodyPr wrap="non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Thank You!</a:t>
            </a:r>
            <a:endParaRPr lang="en-US" sz="4374" dirty="0"/>
          </a:p>
        </p:txBody>
      </p:sp>
      <p:sp>
        <p:nvSpPr>
          <p:cNvPr id="7" name="Text 3"/>
          <p:cNvSpPr/>
          <p:nvPr/>
        </p:nvSpPr>
        <p:spPr>
          <a:xfrm>
            <a:off x="1760220" y="4095512"/>
            <a:ext cx="11109960" cy="1066205"/>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We appreciate your time and attention. It has been a pleasure sharing our insights and ideas with you. If you have any further questions or would like to connect, please don't hesitate to reach out. Have a wonderful day!</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187297"/>
            <a:ext cx="7477601" cy="1137285"/>
          </a:xfrm>
          <a:prstGeom prst="rect">
            <a:avLst/>
          </a:prstGeom>
          <a:noFill/>
          <a:ln/>
        </p:spPr>
        <p:txBody>
          <a:bodyPr wrap="square" rtlCol="0" anchor="t"/>
          <a:lstStyle/>
          <a:p>
            <a:pPr indent="0" marL="0">
              <a:lnSpc>
                <a:spcPts val="2239"/>
              </a:lnSpc>
              <a:buNone/>
            </a:pPr>
            <a:r>
              <a:rPr lang="en-US" sz="1400" dirty="0">
                <a:solidFill>
                  <a:srgbClr val="272525"/>
                </a:solidFill>
                <a:latin typeface="Montserrat" pitchFamily="34" charset="0"/>
                <a:ea typeface="Montserrat" pitchFamily="34" charset="-122"/>
                <a:cs typeface="Montserrat" pitchFamily="34" charset="-120"/>
              </a:rPr>
              <a:t>In the backdrop of this project lies my affiliation with SpaceX, specifically focusing on predicting the outcomes of the Falcon 9 first stage. The significance of accurately forecasting whether the rockets will successfully land cannot be overstated, as failures would entail considerable resource expenditures for the company.</a:t>
            </a:r>
            <a:endParaRPr lang="en-US" sz="1400" dirty="0"/>
          </a:p>
        </p:txBody>
      </p:sp>
      <p:sp>
        <p:nvSpPr>
          <p:cNvPr id="6" name="Text 2"/>
          <p:cNvSpPr/>
          <p:nvPr/>
        </p:nvSpPr>
        <p:spPr>
          <a:xfrm>
            <a:off x="6319599" y="3574494"/>
            <a:ext cx="7477601" cy="284321"/>
          </a:xfrm>
          <a:prstGeom prst="rect">
            <a:avLst/>
          </a:prstGeom>
          <a:noFill/>
          <a:ln/>
        </p:spPr>
        <p:txBody>
          <a:bodyPr wrap="none" rtlCol="0" anchor="t"/>
          <a:lstStyle/>
          <a:p>
            <a:pPr indent="0" marL="0">
              <a:lnSpc>
                <a:spcPts val="2239"/>
              </a:lnSpc>
              <a:buNone/>
            </a:pPr>
            <a:r>
              <a:rPr lang="en-US" sz="1400" dirty="0">
                <a:solidFill>
                  <a:srgbClr val="272525"/>
                </a:solidFill>
                <a:latin typeface="Montserrat" pitchFamily="34" charset="0"/>
                <a:ea typeface="Montserrat" pitchFamily="34" charset="-122"/>
                <a:cs typeface="Montserrat" pitchFamily="34" charset="-120"/>
              </a:rPr>
              <a:t>Key Questions to Address:</a:t>
            </a:r>
            <a:endParaRPr lang="en-US" sz="1400" dirty="0"/>
          </a:p>
        </p:txBody>
      </p:sp>
      <p:sp>
        <p:nvSpPr>
          <p:cNvPr id="7" name="Text 3"/>
          <p:cNvSpPr/>
          <p:nvPr/>
        </p:nvSpPr>
        <p:spPr>
          <a:xfrm>
            <a:off x="6603921" y="4108728"/>
            <a:ext cx="7193280" cy="284321"/>
          </a:xfrm>
          <a:prstGeom prst="rect">
            <a:avLst/>
          </a:prstGeom>
          <a:noFill/>
          <a:ln/>
        </p:spPr>
        <p:txBody>
          <a:bodyPr wrap="none" rtlCol="0" anchor="t"/>
          <a:lstStyle/>
          <a:p>
            <a:pPr algn="l" marL="342900" indent="-342900">
              <a:lnSpc>
                <a:spcPts val="2239"/>
              </a:lnSpc>
              <a:buSzPct val="100000"/>
              <a:buChar char="•"/>
            </a:pPr>
            <a:r>
              <a:rPr lang="en-US" sz="1400" dirty="0">
                <a:solidFill>
                  <a:srgbClr val="272525"/>
                </a:solidFill>
                <a:latin typeface="Montserrat" pitchFamily="34" charset="0"/>
                <a:ea typeface="Montserrat" pitchFamily="34" charset="-122"/>
                <a:cs typeface="Montserrat" pitchFamily="34" charset="-120"/>
              </a:rPr>
              <a:t>1.What factors contribute to the failure of the landing process?</a:t>
            </a:r>
            <a:endParaRPr lang="en-US" sz="1400" dirty="0"/>
          </a:p>
        </p:txBody>
      </p:sp>
      <p:sp>
        <p:nvSpPr>
          <p:cNvPr id="8" name="Text 4"/>
          <p:cNvSpPr/>
          <p:nvPr/>
        </p:nvSpPr>
        <p:spPr>
          <a:xfrm>
            <a:off x="6603921" y="4481870"/>
            <a:ext cx="7193280" cy="284321"/>
          </a:xfrm>
          <a:prstGeom prst="rect">
            <a:avLst/>
          </a:prstGeom>
          <a:noFill/>
          <a:ln/>
        </p:spPr>
        <p:txBody>
          <a:bodyPr wrap="none" rtlCol="0" anchor="t"/>
          <a:lstStyle/>
          <a:p>
            <a:pPr algn="l" marL="342900" indent="-342900">
              <a:lnSpc>
                <a:spcPts val="2239"/>
              </a:lnSpc>
              <a:buSzPct val="100000"/>
              <a:buChar char="•"/>
            </a:pPr>
            <a:r>
              <a:rPr lang="en-US" sz="1400" dirty="0">
                <a:solidFill>
                  <a:srgbClr val="272525"/>
                </a:solidFill>
                <a:latin typeface="Montserrat" pitchFamily="34" charset="0"/>
                <a:ea typeface="Montserrat" pitchFamily="34" charset="-122"/>
                <a:cs typeface="Montserrat" pitchFamily="34" charset="-120"/>
              </a:rPr>
              <a:t>2.Can we reliably predict the successful landing of the rockets?</a:t>
            </a:r>
            <a:endParaRPr lang="en-US" sz="1400" dirty="0"/>
          </a:p>
        </p:txBody>
      </p:sp>
      <p:sp>
        <p:nvSpPr>
          <p:cNvPr id="9" name="Text 5"/>
          <p:cNvSpPr/>
          <p:nvPr/>
        </p:nvSpPr>
        <p:spPr>
          <a:xfrm>
            <a:off x="6603921" y="4855012"/>
            <a:ext cx="7193280" cy="284321"/>
          </a:xfrm>
          <a:prstGeom prst="rect">
            <a:avLst/>
          </a:prstGeom>
          <a:noFill/>
          <a:ln/>
        </p:spPr>
        <p:txBody>
          <a:bodyPr wrap="none" rtlCol="0" anchor="t"/>
          <a:lstStyle/>
          <a:p>
            <a:pPr algn="l" marL="342900" indent="-342900">
              <a:lnSpc>
                <a:spcPts val="2239"/>
              </a:lnSpc>
              <a:buSzPct val="100000"/>
              <a:buChar char="•"/>
            </a:pPr>
            <a:r>
              <a:rPr lang="en-US" sz="1400" dirty="0">
                <a:solidFill>
                  <a:srgbClr val="272525"/>
                </a:solidFill>
                <a:latin typeface="Montserrat" pitchFamily="34" charset="0"/>
                <a:ea typeface="Montserrat" pitchFamily="34" charset="-122"/>
                <a:cs typeface="Montserrat" pitchFamily="34" charset="-120"/>
              </a:rPr>
              <a:t>3.What level of accuracy can be achieved in forecasting successful landings?</a:t>
            </a:r>
            <a:endParaRPr lang="en-US" sz="1400" dirty="0"/>
          </a:p>
        </p:txBody>
      </p:sp>
      <p:sp>
        <p:nvSpPr>
          <p:cNvPr id="10" name="Text 6"/>
          <p:cNvSpPr/>
          <p:nvPr/>
        </p:nvSpPr>
        <p:spPr>
          <a:xfrm>
            <a:off x="6319599" y="5389245"/>
            <a:ext cx="7477601" cy="852964"/>
          </a:xfrm>
          <a:prstGeom prst="rect">
            <a:avLst/>
          </a:prstGeom>
          <a:noFill/>
          <a:ln/>
        </p:spPr>
        <p:txBody>
          <a:bodyPr wrap="square" rtlCol="0" anchor="t"/>
          <a:lstStyle/>
          <a:p>
            <a:pPr indent="0" marL="0">
              <a:lnSpc>
                <a:spcPts val="2239"/>
              </a:lnSpc>
              <a:buNone/>
            </a:pPr>
            <a:r>
              <a:rPr lang="en-US" sz="1400" dirty="0">
                <a:solidFill>
                  <a:srgbClr val="272525"/>
                </a:solidFill>
                <a:latin typeface="Montserrat" pitchFamily="34" charset="0"/>
                <a:ea typeface="Montserrat" pitchFamily="34" charset="-122"/>
                <a:cs typeface="Montserrat" pitchFamily="34" charset="-120"/>
              </a:rPr>
              <a:t>These pivotal questions underscore the project's mission to identify critical variables influencing landing outcomes, establish a robust predictive model, and quantify the accuracy of our predictions in ensuring the success of Falcon 9 first stage landings.</a:t>
            </a:r>
            <a:endParaRPr lang="en-US" sz="1400"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2243852" y="557808"/>
            <a:ext cx="4057055" cy="633770"/>
          </a:xfrm>
          <a:prstGeom prst="rect">
            <a:avLst/>
          </a:prstGeom>
          <a:noFill/>
          <a:ln/>
        </p:spPr>
        <p:txBody>
          <a:bodyPr wrap="none" rtlCol="0" anchor="t"/>
          <a:lstStyle/>
          <a:p>
            <a:pPr indent="0" marL="0">
              <a:lnSpc>
                <a:spcPts val="4991"/>
              </a:lnSpc>
              <a:buNone/>
            </a:pPr>
            <a:r>
              <a:rPr lang="en-US" sz="3993" b="1" dirty="0">
                <a:solidFill>
                  <a:srgbClr val="396AF1"/>
                </a:solidFill>
                <a:latin typeface="Barlow" pitchFamily="34" charset="0"/>
                <a:ea typeface="Barlow" pitchFamily="34" charset="-122"/>
                <a:cs typeface="Barlow" pitchFamily="34" charset="-120"/>
              </a:rPr>
              <a:t>Methodology</a:t>
            </a:r>
            <a:endParaRPr lang="en-US" sz="3993" dirty="0"/>
          </a:p>
        </p:txBody>
      </p:sp>
      <p:sp>
        <p:nvSpPr>
          <p:cNvPr id="7" name="Text 3"/>
          <p:cNvSpPr/>
          <p:nvPr/>
        </p:nvSpPr>
        <p:spPr>
          <a:xfrm>
            <a:off x="2243852" y="1495782"/>
            <a:ext cx="10142577" cy="324564"/>
          </a:xfrm>
          <a:prstGeom prst="rect">
            <a:avLst/>
          </a:prstGeom>
          <a:noFill/>
          <a:ln/>
        </p:spPr>
        <p:txBody>
          <a:bodyPr wrap="none" rtlCol="0" anchor="t"/>
          <a:lstStyle/>
          <a:p>
            <a:pPr indent="0" marL="0">
              <a:lnSpc>
                <a:spcPts val="2556"/>
              </a:lnSpc>
              <a:buNone/>
            </a:pPr>
            <a:r>
              <a:rPr lang="en-US" sz="1597" dirty="0">
                <a:solidFill>
                  <a:srgbClr val="272525"/>
                </a:solidFill>
                <a:latin typeface="Montserrat" pitchFamily="34" charset="0"/>
                <a:ea typeface="Montserrat" pitchFamily="34" charset="-122"/>
                <a:cs typeface="Montserrat" pitchFamily="34" charset="-120"/>
              </a:rPr>
              <a:t>Executive Summary</a:t>
            </a:r>
            <a:endParaRPr lang="en-US" sz="1597" dirty="0"/>
          </a:p>
        </p:txBody>
      </p:sp>
      <p:sp>
        <p:nvSpPr>
          <p:cNvPr id="8" name="Text 4"/>
          <p:cNvSpPr/>
          <p:nvPr/>
        </p:nvSpPr>
        <p:spPr>
          <a:xfrm>
            <a:off x="2243852" y="2048470"/>
            <a:ext cx="10142577" cy="324564"/>
          </a:xfrm>
          <a:prstGeom prst="rect">
            <a:avLst/>
          </a:prstGeom>
          <a:noFill/>
          <a:ln/>
        </p:spPr>
        <p:txBody>
          <a:bodyPr wrap="none" rtlCol="0" anchor="t"/>
          <a:lstStyle/>
          <a:p>
            <a:pPr indent="0" marL="0">
              <a:lnSpc>
                <a:spcPts val="2556"/>
              </a:lnSpc>
              <a:buNone/>
            </a:pPr>
            <a:r>
              <a:rPr lang="en-US" sz="1597" dirty="0">
                <a:solidFill>
                  <a:srgbClr val="272525"/>
                </a:solidFill>
                <a:latin typeface="Montserrat" pitchFamily="34" charset="0"/>
                <a:ea typeface="Montserrat" pitchFamily="34" charset="-122"/>
                <a:cs typeface="Montserrat" pitchFamily="34" charset="-120"/>
              </a:rPr>
              <a:t>• Data collection methodology:</a:t>
            </a:r>
            <a:endParaRPr lang="en-US" sz="1597" dirty="0"/>
          </a:p>
        </p:txBody>
      </p:sp>
      <p:sp>
        <p:nvSpPr>
          <p:cNvPr id="9" name="Text 5"/>
          <p:cNvSpPr/>
          <p:nvPr/>
        </p:nvSpPr>
        <p:spPr>
          <a:xfrm>
            <a:off x="2243852" y="2601158"/>
            <a:ext cx="10142577" cy="324564"/>
          </a:xfrm>
          <a:prstGeom prst="rect">
            <a:avLst/>
          </a:prstGeom>
          <a:noFill/>
          <a:ln/>
        </p:spPr>
        <p:txBody>
          <a:bodyPr wrap="none" rtlCol="0" anchor="t"/>
          <a:lstStyle/>
          <a:p>
            <a:pPr indent="0" marL="0">
              <a:lnSpc>
                <a:spcPts val="2556"/>
              </a:lnSpc>
              <a:buNone/>
            </a:pPr>
            <a:r>
              <a:rPr lang="en-US" sz="1597" dirty="0">
                <a:solidFill>
                  <a:srgbClr val="272525"/>
                </a:solidFill>
                <a:latin typeface="Montserrat" pitchFamily="34" charset="0"/>
                <a:ea typeface="Montserrat" pitchFamily="34" charset="-122"/>
                <a:cs typeface="Montserrat" pitchFamily="34" charset="-120"/>
              </a:rPr>
              <a:t>              • With Rest API and Web Scraping</a:t>
            </a:r>
            <a:endParaRPr lang="en-US" sz="1597" dirty="0"/>
          </a:p>
        </p:txBody>
      </p:sp>
      <p:sp>
        <p:nvSpPr>
          <p:cNvPr id="10" name="Text 6"/>
          <p:cNvSpPr/>
          <p:nvPr/>
        </p:nvSpPr>
        <p:spPr>
          <a:xfrm>
            <a:off x="2243852" y="3153847"/>
            <a:ext cx="10142577" cy="324564"/>
          </a:xfrm>
          <a:prstGeom prst="rect">
            <a:avLst/>
          </a:prstGeom>
          <a:noFill/>
          <a:ln/>
        </p:spPr>
        <p:txBody>
          <a:bodyPr wrap="none" rtlCol="0" anchor="t"/>
          <a:lstStyle/>
          <a:p>
            <a:pPr indent="0" marL="0">
              <a:lnSpc>
                <a:spcPts val="2556"/>
              </a:lnSpc>
              <a:buNone/>
            </a:pPr>
            <a:r>
              <a:rPr lang="en-US" sz="1597" dirty="0">
                <a:solidFill>
                  <a:srgbClr val="272525"/>
                </a:solidFill>
                <a:latin typeface="Montserrat" pitchFamily="34" charset="0"/>
                <a:ea typeface="Montserrat" pitchFamily="34" charset="-122"/>
                <a:cs typeface="Montserrat" pitchFamily="34" charset="-120"/>
              </a:rPr>
              <a:t>• Perform data wrangling</a:t>
            </a:r>
            <a:endParaRPr lang="en-US" sz="1597" dirty="0"/>
          </a:p>
        </p:txBody>
      </p:sp>
      <p:sp>
        <p:nvSpPr>
          <p:cNvPr id="11" name="Text 7"/>
          <p:cNvSpPr/>
          <p:nvPr/>
        </p:nvSpPr>
        <p:spPr>
          <a:xfrm>
            <a:off x="2243852" y="3706535"/>
            <a:ext cx="10142577" cy="649129"/>
          </a:xfrm>
          <a:prstGeom prst="rect">
            <a:avLst/>
          </a:prstGeom>
          <a:noFill/>
          <a:ln/>
        </p:spPr>
        <p:txBody>
          <a:bodyPr wrap="square" rtlCol="0" anchor="t"/>
          <a:lstStyle/>
          <a:p>
            <a:pPr algn="ctr" indent="0" marL="0">
              <a:lnSpc>
                <a:spcPts val="2556"/>
              </a:lnSpc>
              <a:buNone/>
            </a:pPr>
            <a:r>
              <a:rPr lang="en-US" sz="1597" dirty="0">
                <a:solidFill>
                  <a:srgbClr val="272525"/>
                </a:solidFill>
                <a:latin typeface="Montserrat" pitchFamily="34" charset="0"/>
                <a:ea typeface="Montserrat" pitchFamily="34" charset="-122"/>
                <a:cs typeface="Montserrat" pitchFamily="34" charset="-120"/>
              </a:rPr>
              <a:t>           • Data were transformed and one hot encoded to be apply later on the Machine Learning    models</a:t>
            </a:r>
            <a:endParaRPr lang="en-US" sz="1597" dirty="0"/>
          </a:p>
        </p:txBody>
      </p:sp>
      <p:sp>
        <p:nvSpPr>
          <p:cNvPr id="12" name="Text 8"/>
          <p:cNvSpPr/>
          <p:nvPr/>
        </p:nvSpPr>
        <p:spPr>
          <a:xfrm>
            <a:off x="2243852" y="4583787"/>
            <a:ext cx="10142577" cy="324564"/>
          </a:xfrm>
          <a:prstGeom prst="rect">
            <a:avLst/>
          </a:prstGeom>
          <a:noFill/>
          <a:ln/>
        </p:spPr>
        <p:txBody>
          <a:bodyPr wrap="none" rtlCol="0" anchor="t"/>
          <a:lstStyle/>
          <a:p>
            <a:pPr indent="0" marL="0">
              <a:lnSpc>
                <a:spcPts val="2556"/>
              </a:lnSpc>
              <a:buNone/>
            </a:pPr>
            <a:r>
              <a:rPr lang="en-US" sz="1597" dirty="0">
                <a:solidFill>
                  <a:srgbClr val="272525"/>
                </a:solidFill>
                <a:latin typeface="Montserrat" pitchFamily="34" charset="0"/>
                <a:ea typeface="Montserrat" pitchFamily="34" charset="-122"/>
                <a:cs typeface="Montserrat" pitchFamily="34" charset="-120"/>
              </a:rPr>
              <a:t>• Perform exploratory data analysis (EDA) using visualization and SQL</a:t>
            </a:r>
            <a:endParaRPr lang="en-US" sz="1597" dirty="0"/>
          </a:p>
        </p:txBody>
      </p:sp>
      <p:sp>
        <p:nvSpPr>
          <p:cNvPr id="13" name="Text 9"/>
          <p:cNvSpPr/>
          <p:nvPr/>
        </p:nvSpPr>
        <p:spPr>
          <a:xfrm>
            <a:off x="2243852" y="5136475"/>
            <a:ext cx="10142577" cy="324564"/>
          </a:xfrm>
          <a:prstGeom prst="rect">
            <a:avLst/>
          </a:prstGeom>
          <a:noFill/>
          <a:ln/>
        </p:spPr>
        <p:txBody>
          <a:bodyPr wrap="none" rtlCol="0" anchor="t"/>
          <a:lstStyle/>
          <a:p>
            <a:pPr algn="ctr" indent="0" marL="0">
              <a:lnSpc>
                <a:spcPts val="2556"/>
              </a:lnSpc>
              <a:buNone/>
            </a:pPr>
            <a:r>
              <a:rPr lang="en-US" sz="1597" dirty="0">
                <a:solidFill>
                  <a:srgbClr val="272525"/>
                </a:solidFill>
                <a:latin typeface="Montserrat" pitchFamily="34" charset="0"/>
                <a:ea typeface="Montserrat" pitchFamily="34" charset="-122"/>
                <a:cs typeface="Montserrat" pitchFamily="34" charset="-120"/>
              </a:rPr>
              <a:t> •Discovering new patterns in the data with visualization techniques such as scatter plots</a:t>
            </a:r>
            <a:endParaRPr lang="en-US" sz="1597" dirty="0"/>
          </a:p>
        </p:txBody>
      </p:sp>
      <p:sp>
        <p:nvSpPr>
          <p:cNvPr id="14" name="Text 10"/>
          <p:cNvSpPr/>
          <p:nvPr/>
        </p:nvSpPr>
        <p:spPr>
          <a:xfrm>
            <a:off x="2243852" y="5689163"/>
            <a:ext cx="10142577" cy="324564"/>
          </a:xfrm>
          <a:prstGeom prst="rect">
            <a:avLst/>
          </a:prstGeom>
          <a:noFill/>
          <a:ln/>
        </p:spPr>
        <p:txBody>
          <a:bodyPr wrap="none" rtlCol="0" anchor="t"/>
          <a:lstStyle/>
          <a:p>
            <a:pPr indent="0" marL="0">
              <a:lnSpc>
                <a:spcPts val="2556"/>
              </a:lnSpc>
              <a:buNone/>
            </a:pPr>
            <a:r>
              <a:rPr lang="en-US" sz="1597" dirty="0">
                <a:solidFill>
                  <a:srgbClr val="272525"/>
                </a:solidFill>
                <a:latin typeface="Montserrat" pitchFamily="34" charset="0"/>
                <a:ea typeface="Montserrat" pitchFamily="34" charset="-122"/>
                <a:cs typeface="Montserrat" pitchFamily="34" charset="-120"/>
              </a:rPr>
              <a:t>• Perform interactive visual analytics using Folium and Plotly Dash</a:t>
            </a:r>
            <a:endParaRPr lang="en-US" sz="1597" dirty="0"/>
          </a:p>
        </p:txBody>
      </p:sp>
      <p:sp>
        <p:nvSpPr>
          <p:cNvPr id="15" name="Text 11"/>
          <p:cNvSpPr/>
          <p:nvPr/>
        </p:nvSpPr>
        <p:spPr>
          <a:xfrm>
            <a:off x="2243852" y="6241852"/>
            <a:ext cx="10142577" cy="324564"/>
          </a:xfrm>
          <a:prstGeom prst="rect">
            <a:avLst/>
          </a:prstGeom>
          <a:noFill/>
          <a:ln/>
        </p:spPr>
        <p:txBody>
          <a:bodyPr wrap="none" rtlCol="0" anchor="t"/>
          <a:lstStyle/>
          <a:p>
            <a:pPr indent="0" marL="0">
              <a:lnSpc>
                <a:spcPts val="2556"/>
              </a:lnSpc>
              <a:buNone/>
            </a:pPr>
            <a:r>
              <a:rPr lang="en-US" sz="1597" dirty="0">
                <a:solidFill>
                  <a:srgbClr val="272525"/>
                </a:solidFill>
                <a:latin typeface="Montserrat" pitchFamily="34" charset="0"/>
                <a:ea typeface="Montserrat" pitchFamily="34" charset="-122"/>
                <a:cs typeface="Montserrat" pitchFamily="34" charset="-120"/>
              </a:rPr>
              <a:t>           • Dash and Folium were used to achieve this goal</a:t>
            </a:r>
            <a:endParaRPr lang="en-US" sz="1597" dirty="0"/>
          </a:p>
        </p:txBody>
      </p:sp>
      <p:sp>
        <p:nvSpPr>
          <p:cNvPr id="16" name="Text 12"/>
          <p:cNvSpPr/>
          <p:nvPr/>
        </p:nvSpPr>
        <p:spPr>
          <a:xfrm>
            <a:off x="2243852" y="6794540"/>
            <a:ext cx="10142577" cy="324564"/>
          </a:xfrm>
          <a:prstGeom prst="rect">
            <a:avLst/>
          </a:prstGeom>
          <a:noFill/>
          <a:ln/>
        </p:spPr>
        <p:txBody>
          <a:bodyPr wrap="none" rtlCol="0" anchor="t"/>
          <a:lstStyle/>
          <a:p>
            <a:pPr indent="0" marL="0">
              <a:lnSpc>
                <a:spcPts val="2556"/>
              </a:lnSpc>
              <a:buNone/>
            </a:pPr>
            <a:r>
              <a:rPr lang="en-US" sz="1597" dirty="0">
                <a:solidFill>
                  <a:srgbClr val="272525"/>
                </a:solidFill>
                <a:latin typeface="Montserrat" pitchFamily="34" charset="0"/>
                <a:ea typeface="Montserrat" pitchFamily="34" charset="-122"/>
                <a:cs typeface="Montserrat" pitchFamily="34" charset="-120"/>
              </a:rPr>
              <a:t>• Perform predictive analysis using classification models</a:t>
            </a:r>
            <a:endParaRPr lang="en-US" sz="1597" dirty="0"/>
          </a:p>
        </p:txBody>
      </p:sp>
      <p:sp>
        <p:nvSpPr>
          <p:cNvPr id="17" name="Text 13"/>
          <p:cNvSpPr/>
          <p:nvPr/>
        </p:nvSpPr>
        <p:spPr>
          <a:xfrm>
            <a:off x="2243852" y="7347228"/>
            <a:ext cx="10142577" cy="324564"/>
          </a:xfrm>
          <a:prstGeom prst="rect">
            <a:avLst/>
          </a:prstGeom>
          <a:noFill/>
          <a:ln/>
        </p:spPr>
        <p:txBody>
          <a:bodyPr wrap="none" rtlCol="0" anchor="t"/>
          <a:lstStyle/>
          <a:p>
            <a:pPr indent="0" marL="0">
              <a:lnSpc>
                <a:spcPts val="2556"/>
              </a:lnSpc>
              <a:buNone/>
            </a:pPr>
            <a:r>
              <a:rPr lang="en-US" sz="1597" dirty="0">
                <a:solidFill>
                  <a:srgbClr val="272525"/>
                </a:solidFill>
                <a:latin typeface="Montserrat" pitchFamily="34" charset="0"/>
                <a:ea typeface="Montserrat" pitchFamily="34" charset="-122"/>
                <a:cs typeface="Montserrat" pitchFamily="34" charset="-120"/>
              </a:rPr>
              <a:t>           • Classification machine learning models were built to achieve this goal</a:t>
            </a:r>
            <a:endParaRPr lang="en-US" sz="1597"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1760220" y="1154787"/>
            <a:ext cx="4443889" cy="694373"/>
          </a:xfrm>
          <a:prstGeom prst="rect">
            <a:avLst/>
          </a:prstGeom>
          <a:noFill/>
          <a:ln/>
        </p:spPr>
        <p:txBody>
          <a:bodyPr wrap="non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Data Collection</a:t>
            </a:r>
            <a:endParaRPr lang="en-US" sz="4374" dirty="0"/>
          </a:p>
        </p:txBody>
      </p:sp>
      <p:sp>
        <p:nvSpPr>
          <p:cNvPr id="7" name="Text 3"/>
          <p:cNvSpPr/>
          <p:nvPr/>
        </p:nvSpPr>
        <p:spPr>
          <a:xfrm>
            <a:off x="1760220" y="2182416"/>
            <a:ext cx="11109960" cy="710803"/>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Data collection process involved a combination of API requests from Space X public API and web scraping data from a table in Space X’s Wikipedia entry.</a:t>
            </a:r>
            <a:endParaRPr lang="en-US" sz="1750" dirty="0"/>
          </a:p>
        </p:txBody>
      </p:sp>
      <p:sp>
        <p:nvSpPr>
          <p:cNvPr id="8" name="Text 4"/>
          <p:cNvSpPr/>
          <p:nvPr/>
        </p:nvSpPr>
        <p:spPr>
          <a:xfrm>
            <a:off x="1760220" y="3143131"/>
            <a:ext cx="11109960" cy="710803"/>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The next slide will show the flowchart of data collection from API and the one after will show the flowchart of data collection from webscraping.</a:t>
            </a:r>
            <a:endParaRPr lang="en-US" sz="1750" dirty="0"/>
          </a:p>
        </p:txBody>
      </p:sp>
      <p:sp>
        <p:nvSpPr>
          <p:cNvPr id="9" name="Text 5"/>
          <p:cNvSpPr/>
          <p:nvPr/>
        </p:nvSpPr>
        <p:spPr>
          <a:xfrm>
            <a:off x="1760220" y="4103846"/>
            <a:ext cx="11109960" cy="355402"/>
          </a:xfrm>
          <a:prstGeom prst="rect">
            <a:avLst/>
          </a:prstGeom>
          <a:noFill/>
          <a:ln/>
        </p:spPr>
        <p:txBody>
          <a:bodyPr wrap="none" rtlCol="0" anchor="t"/>
          <a:lstStyle/>
          <a:p>
            <a:pPr indent="0" marL="0">
              <a:lnSpc>
                <a:spcPts val="2799"/>
              </a:lnSpc>
              <a:buNone/>
            </a:pPr>
            <a:r>
              <a:rPr lang="en-US" sz="1750" b="1" u="sng" dirty="0">
                <a:solidFill>
                  <a:srgbClr val="272525"/>
                </a:solidFill>
                <a:latin typeface="Montserrat" pitchFamily="34" charset="0"/>
                <a:ea typeface="Montserrat" pitchFamily="34" charset="-122"/>
                <a:cs typeface="Montserrat" pitchFamily="34" charset="-120"/>
              </a:rPr>
              <a:t>Space X API Data Columns:</a:t>
            </a:r>
            <a:endParaRPr lang="en-US" sz="1750" dirty="0"/>
          </a:p>
        </p:txBody>
      </p:sp>
      <p:sp>
        <p:nvSpPr>
          <p:cNvPr id="10" name="Text 6"/>
          <p:cNvSpPr/>
          <p:nvPr/>
        </p:nvSpPr>
        <p:spPr>
          <a:xfrm>
            <a:off x="2115622" y="4709160"/>
            <a:ext cx="10754558"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Montserrat" pitchFamily="34" charset="0"/>
                <a:ea typeface="Montserrat" pitchFamily="34" charset="-122"/>
                <a:cs typeface="Montserrat" pitchFamily="34" charset="-120"/>
              </a:rPr>
              <a:t>FlightNumber, Date, BoosterVersion, PayloadMass, Orbit, LaunchSite, Outcome, Flights, GridFins,</a:t>
            </a:r>
            <a:endParaRPr lang="en-US" sz="1750" dirty="0"/>
          </a:p>
        </p:txBody>
      </p:sp>
      <p:sp>
        <p:nvSpPr>
          <p:cNvPr id="11" name="Text 7"/>
          <p:cNvSpPr/>
          <p:nvPr/>
        </p:nvSpPr>
        <p:spPr>
          <a:xfrm>
            <a:off x="2115622" y="5153382"/>
            <a:ext cx="10754558"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Montserrat" pitchFamily="34" charset="0"/>
                <a:ea typeface="Montserrat" pitchFamily="34" charset="-122"/>
                <a:cs typeface="Montserrat" pitchFamily="34" charset="-120"/>
              </a:rPr>
              <a:t>Reused, Legs, LandingPad, Block, ReusedCount, Serial, Longitude, Latitude</a:t>
            </a:r>
            <a:endParaRPr lang="en-US" sz="1750" dirty="0"/>
          </a:p>
        </p:txBody>
      </p:sp>
      <p:sp>
        <p:nvSpPr>
          <p:cNvPr id="12" name="Text 8"/>
          <p:cNvSpPr/>
          <p:nvPr/>
        </p:nvSpPr>
        <p:spPr>
          <a:xfrm>
            <a:off x="1760220" y="5758696"/>
            <a:ext cx="11109960" cy="355402"/>
          </a:xfrm>
          <a:prstGeom prst="rect">
            <a:avLst/>
          </a:prstGeom>
          <a:noFill/>
          <a:ln/>
        </p:spPr>
        <p:txBody>
          <a:bodyPr wrap="none" rtlCol="0" anchor="t"/>
          <a:lstStyle/>
          <a:p>
            <a:pPr indent="0" marL="0">
              <a:lnSpc>
                <a:spcPts val="2799"/>
              </a:lnSpc>
              <a:buNone/>
            </a:pPr>
            <a:r>
              <a:rPr lang="en-US" sz="1750" b="1" u="sng" dirty="0">
                <a:solidFill>
                  <a:srgbClr val="272525"/>
                </a:solidFill>
                <a:latin typeface="Montserrat" pitchFamily="34" charset="0"/>
                <a:ea typeface="Montserrat" pitchFamily="34" charset="-122"/>
                <a:cs typeface="Montserrat" pitchFamily="34" charset="-120"/>
              </a:rPr>
              <a:t>Wikipedia Webscrape Data Columns:</a:t>
            </a:r>
            <a:endParaRPr lang="en-US" sz="1750" dirty="0"/>
          </a:p>
        </p:txBody>
      </p:sp>
      <p:sp>
        <p:nvSpPr>
          <p:cNvPr id="13" name="Text 9"/>
          <p:cNvSpPr/>
          <p:nvPr/>
        </p:nvSpPr>
        <p:spPr>
          <a:xfrm>
            <a:off x="2115622" y="6364010"/>
            <a:ext cx="10754558"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latin typeface="Montserrat" pitchFamily="34" charset="0"/>
                <a:ea typeface="Montserrat" pitchFamily="34" charset="-122"/>
                <a:cs typeface="Montserrat" pitchFamily="34" charset="-120"/>
              </a:rPr>
              <a:t>Flight No., Launch site, Payload, PayloadMass, Orbit, Customer, Launch outcome, Version Booster, Booster landing, Date, Time</a:t>
            </a:r>
            <a:endParaRPr lang="en-US" sz="1750"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8231386"/>
          </a:xfrm>
          <a:prstGeom prst="rect">
            <a:avLst/>
          </a:prstGeom>
        </p:spPr>
      </p:pic>
      <p:sp>
        <p:nvSpPr>
          <p:cNvPr id="5" name="Shape 1"/>
          <p:cNvSpPr/>
          <p:nvPr/>
        </p:nvSpPr>
        <p:spPr>
          <a:xfrm>
            <a:off x="0" y="0"/>
            <a:ext cx="14630400" cy="8231386"/>
          </a:xfrm>
          <a:prstGeom prst="rect">
            <a:avLst/>
          </a:prstGeom>
          <a:solidFill>
            <a:srgbClr val="EEEFF5">
              <a:alpha val="85000"/>
            </a:srgbClr>
          </a:solidFill>
          <a:ln/>
        </p:spPr>
      </p:sp>
      <p:sp>
        <p:nvSpPr>
          <p:cNvPr id="6" name="Text 2"/>
          <p:cNvSpPr/>
          <p:nvPr/>
        </p:nvSpPr>
        <p:spPr>
          <a:xfrm>
            <a:off x="2365177" y="544473"/>
            <a:ext cx="6301740" cy="618649"/>
          </a:xfrm>
          <a:prstGeom prst="rect">
            <a:avLst/>
          </a:prstGeom>
          <a:noFill/>
          <a:ln/>
        </p:spPr>
        <p:txBody>
          <a:bodyPr wrap="none" rtlCol="0" anchor="t"/>
          <a:lstStyle/>
          <a:p>
            <a:pPr indent="0" marL="0">
              <a:lnSpc>
                <a:spcPts val="4872"/>
              </a:lnSpc>
              <a:buNone/>
            </a:pPr>
            <a:r>
              <a:rPr lang="en-US" sz="3898" b="1" dirty="0">
                <a:solidFill>
                  <a:srgbClr val="396AF1"/>
                </a:solidFill>
                <a:latin typeface="Barlow" pitchFamily="34" charset="0"/>
                <a:ea typeface="Barlow" pitchFamily="34" charset="-122"/>
                <a:cs typeface="Barlow" pitchFamily="34" charset="-120"/>
              </a:rPr>
              <a:t>Data Collection – SpaceX API</a:t>
            </a:r>
            <a:endParaRPr lang="en-US" sz="3898" dirty="0"/>
          </a:p>
        </p:txBody>
      </p:sp>
      <p:sp>
        <p:nvSpPr>
          <p:cNvPr id="7" name="Shape 3"/>
          <p:cNvSpPr/>
          <p:nvPr/>
        </p:nvSpPr>
        <p:spPr>
          <a:xfrm>
            <a:off x="2365177" y="1657945"/>
            <a:ext cx="445413" cy="445413"/>
          </a:xfrm>
          <a:prstGeom prst="roundRect">
            <a:avLst>
              <a:gd name="adj" fmla="val 26672"/>
            </a:avLst>
          </a:prstGeom>
          <a:solidFill>
            <a:srgbClr val="EEEFF5"/>
          </a:solidFill>
          <a:ln/>
        </p:spPr>
      </p:sp>
      <p:sp>
        <p:nvSpPr>
          <p:cNvPr id="8" name="Text 4"/>
          <p:cNvSpPr/>
          <p:nvPr/>
        </p:nvSpPr>
        <p:spPr>
          <a:xfrm>
            <a:off x="2534483" y="1695093"/>
            <a:ext cx="106680" cy="371118"/>
          </a:xfrm>
          <a:prstGeom prst="rect">
            <a:avLst/>
          </a:prstGeom>
          <a:noFill/>
          <a:ln/>
        </p:spPr>
        <p:txBody>
          <a:bodyPr wrap="none" rtlCol="0" anchor="t"/>
          <a:lstStyle/>
          <a:p>
            <a:pPr algn="ctr" indent="0" marL="0">
              <a:lnSpc>
                <a:spcPts val="2923"/>
              </a:lnSpc>
              <a:buNone/>
            </a:pPr>
            <a:r>
              <a:rPr lang="en-US" sz="2339" b="1" dirty="0">
                <a:solidFill>
                  <a:srgbClr val="396AF1"/>
                </a:solidFill>
                <a:latin typeface="Barlow" pitchFamily="34" charset="0"/>
                <a:ea typeface="Barlow" pitchFamily="34" charset="-122"/>
                <a:cs typeface="Barlow" pitchFamily="34" charset="-120"/>
              </a:rPr>
              <a:t>1</a:t>
            </a:r>
            <a:endParaRPr lang="en-US" sz="2339" dirty="0"/>
          </a:p>
        </p:txBody>
      </p:sp>
      <p:sp>
        <p:nvSpPr>
          <p:cNvPr id="9" name="Text 5"/>
          <p:cNvSpPr/>
          <p:nvPr/>
        </p:nvSpPr>
        <p:spPr>
          <a:xfrm>
            <a:off x="3008471" y="1682710"/>
            <a:ext cx="2524720" cy="792004"/>
          </a:xfrm>
          <a:prstGeom prst="rect">
            <a:avLst/>
          </a:prstGeom>
          <a:noFill/>
          <a:ln/>
        </p:spPr>
        <p:txBody>
          <a:bodyPr wrap="square" rtlCol="0" anchor="t"/>
          <a:lstStyle/>
          <a:p>
            <a:pPr indent="0" marL="0">
              <a:lnSpc>
                <a:spcPts val="3118"/>
              </a:lnSpc>
              <a:buNone/>
            </a:pPr>
            <a:r>
              <a:rPr lang="en-US" sz="1949" dirty="0">
                <a:solidFill>
                  <a:srgbClr val="272525"/>
                </a:solidFill>
                <a:latin typeface="Montserrat" pitchFamily="34" charset="0"/>
                <a:ea typeface="Montserrat" pitchFamily="34" charset="-122"/>
                <a:cs typeface="Montserrat" pitchFamily="34" charset="-120"/>
              </a:rPr>
              <a:t>Request (Space X APIs)</a:t>
            </a:r>
            <a:endParaRPr lang="en-US" sz="1949" dirty="0"/>
          </a:p>
        </p:txBody>
      </p:sp>
      <p:sp>
        <p:nvSpPr>
          <p:cNvPr id="10" name="Shape 6"/>
          <p:cNvSpPr/>
          <p:nvPr/>
        </p:nvSpPr>
        <p:spPr>
          <a:xfrm>
            <a:off x="5731073" y="1657945"/>
            <a:ext cx="445413" cy="445413"/>
          </a:xfrm>
          <a:prstGeom prst="roundRect">
            <a:avLst>
              <a:gd name="adj" fmla="val 26672"/>
            </a:avLst>
          </a:prstGeom>
          <a:solidFill>
            <a:srgbClr val="EEEFF5"/>
          </a:solidFill>
          <a:ln/>
        </p:spPr>
      </p:sp>
      <p:sp>
        <p:nvSpPr>
          <p:cNvPr id="11" name="Text 7"/>
          <p:cNvSpPr/>
          <p:nvPr/>
        </p:nvSpPr>
        <p:spPr>
          <a:xfrm>
            <a:off x="5869900" y="1695093"/>
            <a:ext cx="167640" cy="371118"/>
          </a:xfrm>
          <a:prstGeom prst="rect">
            <a:avLst/>
          </a:prstGeom>
          <a:noFill/>
          <a:ln/>
        </p:spPr>
        <p:txBody>
          <a:bodyPr wrap="none" rtlCol="0" anchor="t"/>
          <a:lstStyle/>
          <a:p>
            <a:pPr algn="ctr" indent="0" marL="0">
              <a:lnSpc>
                <a:spcPts val="2923"/>
              </a:lnSpc>
              <a:buNone/>
            </a:pPr>
            <a:r>
              <a:rPr lang="en-US" sz="2339" b="1" dirty="0">
                <a:solidFill>
                  <a:srgbClr val="396AF1"/>
                </a:solidFill>
                <a:latin typeface="Barlow" pitchFamily="34" charset="0"/>
                <a:ea typeface="Barlow" pitchFamily="34" charset="-122"/>
                <a:cs typeface="Barlow" pitchFamily="34" charset="-120"/>
              </a:rPr>
              <a:t>2</a:t>
            </a:r>
            <a:endParaRPr lang="en-US" sz="2339" dirty="0"/>
          </a:p>
        </p:txBody>
      </p:sp>
      <p:sp>
        <p:nvSpPr>
          <p:cNvPr id="12" name="Text 8"/>
          <p:cNvSpPr/>
          <p:nvPr/>
        </p:nvSpPr>
        <p:spPr>
          <a:xfrm>
            <a:off x="6374368" y="1682710"/>
            <a:ext cx="2524720" cy="1584008"/>
          </a:xfrm>
          <a:prstGeom prst="rect">
            <a:avLst/>
          </a:prstGeom>
          <a:noFill/>
          <a:ln/>
        </p:spPr>
        <p:txBody>
          <a:bodyPr wrap="square" rtlCol="0" anchor="t"/>
          <a:lstStyle/>
          <a:p>
            <a:pPr indent="0" marL="0">
              <a:lnSpc>
                <a:spcPts val="3118"/>
              </a:lnSpc>
              <a:buNone/>
            </a:pPr>
            <a:r>
              <a:rPr lang="en-US" sz="1949" dirty="0">
                <a:solidFill>
                  <a:srgbClr val="272525"/>
                </a:solidFill>
                <a:latin typeface="Montserrat" pitchFamily="34" charset="0"/>
                <a:ea typeface="Montserrat" pitchFamily="34" charset="-122"/>
                <a:cs typeface="Montserrat" pitchFamily="34" charset="-120"/>
              </a:rPr>
              <a:t>.JSON file + Lists(Launch Site, Booster Version, Payload Data)</a:t>
            </a:r>
            <a:endParaRPr lang="en-US" sz="1949" dirty="0"/>
          </a:p>
        </p:txBody>
      </p:sp>
      <p:sp>
        <p:nvSpPr>
          <p:cNvPr id="13" name="Shape 9"/>
          <p:cNvSpPr/>
          <p:nvPr/>
        </p:nvSpPr>
        <p:spPr>
          <a:xfrm>
            <a:off x="9096970" y="1657945"/>
            <a:ext cx="445413" cy="445413"/>
          </a:xfrm>
          <a:prstGeom prst="roundRect">
            <a:avLst>
              <a:gd name="adj" fmla="val 26672"/>
            </a:avLst>
          </a:prstGeom>
          <a:solidFill>
            <a:srgbClr val="EEEFF5"/>
          </a:solidFill>
          <a:ln/>
        </p:spPr>
      </p:sp>
      <p:sp>
        <p:nvSpPr>
          <p:cNvPr id="14" name="Text 10"/>
          <p:cNvSpPr/>
          <p:nvPr/>
        </p:nvSpPr>
        <p:spPr>
          <a:xfrm>
            <a:off x="9239607" y="1695093"/>
            <a:ext cx="160020" cy="371118"/>
          </a:xfrm>
          <a:prstGeom prst="rect">
            <a:avLst/>
          </a:prstGeom>
          <a:noFill/>
          <a:ln/>
        </p:spPr>
        <p:txBody>
          <a:bodyPr wrap="none" rtlCol="0" anchor="t"/>
          <a:lstStyle/>
          <a:p>
            <a:pPr algn="ctr" indent="0" marL="0">
              <a:lnSpc>
                <a:spcPts val="2923"/>
              </a:lnSpc>
              <a:buNone/>
            </a:pPr>
            <a:r>
              <a:rPr lang="en-US" sz="2339" b="1" dirty="0">
                <a:solidFill>
                  <a:srgbClr val="396AF1"/>
                </a:solidFill>
                <a:latin typeface="Barlow" pitchFamily="34" charset="0"/>
                <a:ea typeface="Barlow" pitchFamily="34" charset="-122"/>
                <a:cs typeface="Barlow" pitchFamily="34" charset="-120"/>
              </a:rPr>
              <a:t>3</a:t>
            </a:r>
            <a:endParaRPr lang="en-US" sz="2339" dirty="0"/>
          </a:p>
        </p:txBody>
      </p:sp>
      <p:sp>
        <p:nvSpPr>
          <p:cNvPr id="15" name="Text 11"/>
          <p:cNvSpPr/>
          <p:nvPr/>
        </p:nvSpPr>
        <p:spPr>
          <a:xfrm>
            <a:off x="9740265" y="1682710"/>
            <a:ext cx="2524720" cy="1188006"/>
          </a:xfrm>
          <a:prstGeom prst="rect">
            <a:avLst/>
          </a:prstGeom>
          <a:noFill/>
          <a:ln/>
        </p:spPr>
        <p:txBody>
          <a:bodyPr wrap="square" rtlCol="0" anchor="t"/>
          <a:lstStyle/>
          <a:p>
            <a:pPr indent="0" marL="0">
              <a:lnSpc>
                <a:spcPts val="3118"/>
              </a:lnSpc>
              <a:buNone/>
            </a:pPr>
            <a:r>
              <a:rPr lang="en-US" sz="1949" dirty="0">
                <a:solidFill>
                  <a:srgbClr val="272525"/>
                </a:solidFill>
                <a:latin typeface="Montserrat" pitchFamily="34" charset="0"/>
                <a:ea typeface="Montserrat" pitchFamily="34" charset="-122"/>
                <a:cs typeface="Montserrat" pitchFamily="34" charset="-120"/>
              </a:rPr>
              <a:t>Json_normalize to DataFrame data from JSON</a:t>
            </a:r>
            <a:endParaRPr lang="en-US" sz="1949" dirty="0"/>
          </a:p>
        </p:txBody>
      </p:sp>
      <p:sp>
        <p:nvSpPr>
          <p:cNvPr id="16" name="Shape 12"/>
          <p:cNvSpPr/>
          <p:nvPr/>
        </p:nvSpPr>
        <p:spPr>
          <a:xfrm>
            <a:off x="2365177" y="3662482"/>
            <a:ext cx="445413" cy="445413"/>
          </a:xfrm>
          <a:prstGeom prst="roundRect">
            <a:avLst>
              <a:gd name="adj" fmla="val 26672"/>
            </a:avLst>
          </a:prstGeom>
          <a:solidFill>
            <a:srgbClr val="EEEFF5"/>
          </a:solidFill>
          <a:ln/>
        </p:spPr>
      </p:sp>
      <p:sp>
        <p:nvSpPr>
          <p:cNvPr id="17" name="Text 13"/>
          <p:cNvSpPr/>
          <p:nvPr/>
        </p:nvSpPr>
        <p:spPr>
          <a:xfrm>
            <a:off x="2496383" y="3699629"/>
            <a:ext cx="182880" cy="371118"/>
          </a:xfrm>
          <a:prstGeom prst="rect">
            <a:avLst/>
          </a:prstGeom>
          <a:noFill/>
          <a:ln/>
        </p:spPr>
        <p:txBody>
          <a:bodyPr wrap="none" rtlCol="0" anchor="t"/>
          <a:lstStyle/>
          <a:p>
            <a:pPr algn="ctr" indent="0" marL="0">
              <a:lnSpc>
                <a:spcPts val="2923"/>
              </a:lnSpc>
              <a:buNone/>
            </a:pPr>
            <a:r>
              <a:rPr lang="en-US" sz="2339" b="1" dirty="0">
                <a:solidFill>
                  <a:srgbClr val="396AF1"/>
                </a:solidFill>
                <a:latin typeface="Barlow" pitchFamily="34" charset="0"/>
                <a:ea typeface="Barlow" pitchFamily="34" charset="-122"/>
                <a:cs typeface="Barlow" pitchFamily="34" charset="-120"/>
              </a:rPr>
              <a:t>4</a:t>
            </a:r>
            <a:endParaRPr lang="en-US" sz="2339" dirty="0"/>
          </a:p>
        </p:txBody>
      </p:sp>
      <p:sp>
        <p:nvSpPr>
          <p:cNvPr id="18" name="Text 14"/>
          <p:cNvSpPr/>
          <p:nvPr/>
        </p:nvSpPr>
        <p:spPr>
          <a:xfrm>
            <a:off x="3008471" y="3687247"/>
            <a:ext cx="2524720" cy="792004"/>
          </a:xfrm>
          <a:prstGeom prst="rect">
            <a:avLst/>
          </a:prstGeom>
          <a:noFill/>
          <a:ln/>
        </p:spPr>
        <p:txBody>
          <a:bodyPr wrap="square" rtlCol="0" anchor="t"/>
          <a:lstStyle/>
          <a:p>
            <a:pPr indent="0" marL="0">
              <a:lnSpc>
                <a:spcPts val="3118"/>
              </a:lnSpc>
              <a:buNone/>
            </a:pPr>
            <a:r>
              <a:rPr lang="en-US" sz="1949" dirty="0">
                <a:solidFill>
                  <a:srgbClr val="272525"/>
                </a:solidFill>
                <a:latin typeface="Montserrat" pitchFamily="34" charset="0"/>
                <a:ea typeface="Montserrat" pitchFamily="34" charset="-122"/>
                <a:cs typeface="Montserrat" pitchFamily="34" charset="-120"/>
              </a:rPr>
              <a:t>Dictionary relevant data</a:t>
            </a:r>
            <a:endParaRPr lang="en-US" sz="1949" dirty="0"/>
          </a:p>
        </p:txBody>
      </p:sp>
      <p:sp>
        <p:nvSpPr>
          <p:cNvPr id="19" name="Shape 15"/>
          <p:cNvSpPr/>
          <p:nvPr/>
        </p:nvSpPr>
        <p:spPr>
          <a:xfrm>
            <a:off x="5731073" y="3662482"/>
            <a:ext cx="445413" cy="445413"/>
          </a:xfrm>
          <a:prstGeom prst="roundRect">
            <a:avLst>
              <a:gd name="adj" fmla="val 26672"/>
            </a:avLst>
          </a:prstGeom>
          <a:solidFill>
            <a:srgbClr val="EEEFF5"/>
          </a:solidFill>
          <a:ln/>
        </p:spPr>
      </p:sp>
      <p:sp>
        <p:nvSpPr>
          <p:cNvPr id="20" name="Text 16"/>
          <p:cNvSpPr/>
          <p:nvPr/>
        </p:nvSpPr>
        <p:spPr>
          <a:xfrm>
            <a:off x="5873710" y="3699629"/>
            <a:ext cx="160020" cy="371118"/>
          </a:xfrm>
          <a:prstGeom prst="rect">
            <a:avLst/>
          </a:prstGeom>
          <a:noFill/>
          <a:ln/>
        </p:spPr>
        <p:txBody>
          <a:bodyPr wrap="none" rtlCol="0" anchor="t"/>
          <a:lstStyle/>
          <a:p>
            <a:pPr algn="ctr" indent="0" marL="0">
              <a:lnSpc>
                <a:spcPts val="2923"/>
              </a:lnSpc>
              <a:buNone/>
            </a:pPr>
            <a:r>
              <a:rPr lang="en-US" sz="2339" b="1" dirty="0">
                <a:solidFill>
                  <a:srgbClr val="396AF1"/>
                </a:solidFill>
                <a:latin typeface="Barlow" pitchFamily="34" charset="0"/>
                <a:ea typeface="Barlow" pitchFamily="34" charset="-122"/>
                <a:cs typeface="Barlow" pitchFamily="34" charset="-120"/>
              </a:rPr>
              <a:t>5</a:t>
            </a:r>
            <a:endParaRPr lang="en-US" sz="2339" dirty="0"/>
          </a:p>
        </p:txBody>
      </p:sp>
      <p:sp>
        <p:nvSpPr>
          <p:cNvPr id="21" name="Text 17"/>
          <p:cNvSpPr/>
          <p:nvPr/>
        </p:nvSpPr>
        <p:spPr>
          <a:xfrm>
            <a:off x="6374368" y="3687247"/>
            <a:ext cx="2524720" cy="792004"/>
          </a:xfrm>
          <a:prstGeom prst="rect">
            <a:avLst/>
          </a:prstGeom>
          <a:noFill/>
          <a:ln/>
        </p:spPr>
        <p:txBody>
          <a:bodyPr wrap="square" rtlCol="0" anchor="t"/>
          <a:lstStyle/>
          <a:p>
            <a:pPr indent="0" marL="0">
              <a:lnSpc>
                <a:spcPts val="3118"/>
              </a:lnSpc>
              <a:buNone/>
            </a:pPr>
            <a:r>
              <a:rPr lang="en-US" sz="1949" dirty="0">
                <a:solidFill>
                  <a:srgbClr val="272525"/>
                </a:solidFill>
                <a:latin typeface="Montserrat" pitchFamily="34" charset="0"/>
                <a:ea typeface="Montserrat" pitchFamily="34" charset="-122"/>
                <a:cs typeface="Montserrat" pitchFamily="34" charset="-120"/>
              </a:rPr>
              <a:t>Cast dictionary to a DataFrame</a:t>
            </a:r>
            <a:endParaRPr lang="en-US" sz="1949" dirty="0"/>
          </a:p>
        </p:txBody>
      </p:sp>
      <p:sp>
        <p:nvSpPr>
          <p:cNvPr id="22" name="Shape 18"/>
          <p:cNvSpPr/>
          <p:nvPr/>
        </p:nvSpPr>
        <p:spPr>
          <a:xfrm>
            <a:off x="9096970" y="3662482"/>
            <a:ext cx="445413" cy="445413"/>
          </a:xfrm>
          <a:prstGeom prst="roundRect">
            <a:avLst>
              <a:gd name="adj" fmla="val 26672"/>
            </a:avLst>
          </a:prstGeom>
          <a:solidFill>
            <a:srgbClr val="EEEFF5"/>
          </a:solidFill>
          <a:ln/>
        </p:spPr>
      </p:sp>
      <p:sp>
        <p:nvSpPr>
          <p:cNvPr id="23" name="Text 19"/>
          <p:cNvSpPr/>
          <p:nvPr/>
        </p:nvSpPr>
        <p:spPr>
          <a:xfrm>
            <a:off x="9239607" y="3699629"/>
            <a:ext cx="160020" cy="371118"/>
          </a:xfrm>
          <a:prstGeom prst="rect">
            <a:avLst/>
          </a:prstGeom>
          <a:noFill/>
          <a:ln/>
        </p:spPr>
        <p:txBody>
          <a:bodyPr wrap="none" rtlCol="0" anchor="t"/>
          <a:lstStyle/>
          <a:p>
            <a:pPr algn="ctr" indent="0" marL="0">
              <a:lnSpc>
                <a:spcPts val="2923"/>
              </a:lnSpc>
              <a:buNone/>
            </a:pPr>
            <a:r>
              <a:rPr lang="en-US" sz="2339" b="1" dirty="0">
                <a:solidFill>
                  <a:srgbClr val="396AF1"/>
                </a:solidFill>
                <a:latin typeface="Barlow" pitchFamily="34" charset="0"/>
                <a:ea typeface="Barlow" pitchFamily="34" charset="-122"/>
                <a:cs typeface="Barlow" pitchFamily="34" charset="-120"/>
              </a:rPr>
              <a:t>6</a:t>
            </a:r>
            <a:endParaRPr lang="en-US" sz="2339" dirty="0"/>
          </a:p>
        </p:txBody>
      </p:sp>
      <p:sp>
        <p:nvSpPr>
          <p:cNvPr id="24" name="Text 20"/>
          <p:cNvSpPr/>
          <p:nvPr/>
        </p:nvSpPr>
        <p:spPr>
          <a:xfrm>
            <a:off x="9740265" y="3687247"/>
            <a:ext cx="2524720" cy="1188006"/>
          </a:xfrm>
          <a:prstGeom prst="rect">
            <a:avLst/>
          </a:prstGeom>
          <a:noFill/>
          <a:ln/>
        </p:spPr>
        <p:txBody>
          <a:bodyPr wrap="square" rtlCol="0" anchor="t"/>
          <a:lstStyle/>
          <a:p>
            <a:pPr indent="0" marL="0">
              <a:lnSpc>
                <a:spcPts val="3118"/>
              </a:lnSpc>
              <a:buNone/>
            </a:pPr>
            <a:r>
              <a:rPr lang="en-US" sz="1949" dirty="0">
                <a:solidFill>
                  <a:srgbClr val="272525"/>
                </a:solidFill>
                <a:latin typeface="Montserrat" pitchFamily="34" charset="0"/>
                <a:ea typeface="Montserrat" pitchFamily="34" charset="-122"/>
                <a:cs typeface="Montserrat" pitchFamily="34" charset="-120"/>
              </a:rPr>
              <a:t>Filter data to only include Falcon 9 launches</a:t>
            </a:r>
            <a:endParaRPr lang="en-US" sz="1949" dirty="0"/>
          </a:p>
        </p:txBody>
      </p:sp>
      <p:sp>
        <p:nvSpPr>
          <p:cNvPr id="25" name="Shape 21"/>
          <p:cNvSpPr/>
          <p:nvPr/>
        </p:nvSpPr>
        <p:spPr>
          <a:xfrm>
            <a:off x="2365177" y="5271016"/>
            <a:ext cx="445413" cy="445413"/>
          </a:xfrm>
          <a:prstGeom prst="roundRect">
            <a:avLst>
              <a:gd name="adj" fmla="val 26672"/>
            </a:avLst>
          </a:prstGeom>
          <a:solidFill>
            <a:srgbClr val="EEEFF5"/>
          </a:solidFill>
          <a:ln/>
        </p:spPr>
      </p:sp>
      <p:sp>
        <p:nvSpPr>
          <p:cNvPr id="26" name="Text 22"/>
          <p:cNvSpPr/>
          <p:nvPr/>
        </p:nvSpPr>
        <p:spPr>
          <a:xfrm>
            <a:off x="2515433" y="5308163"/>
            <a:ext cx="144780" cy="371118"/>
          </a:xfrm>
          <a:prstGeom prst="rect">
            <a:avLst/>
          </a:prstGeom>
          <a:noFill/>
          <a:ln/>
        </p:spPr>
        <p:txBody>
          <a:bodyPr wrap="none" rtlCol="0" anchor="t"/>
          <a:lstStyle/>
          <a:p>
            <a:pPr algn="ctr" indent="0" marL="0">
              <a:lnSpc>
                <a:spcPts val="2923"/>
              </a:lnSpc>
              <a:buNone/>
            </a:pPr>
            <a:r>
              <a:rPr lang="en-US" sz="2339" b="1" dirty="0">
                <a:solidFill>
                  <a:srgbClr val="396AF1"/>
                </a:solidFill>
                <a:latin typeface="Barlow" pitchFamily="34" charset="0"/>
                <a:ea typeface="Barlow" pitchFamily="34" charset="-122"/>
                <a:cs typeface="Barlow" pitchFamily="34" charset="-120"/>
              </a:rPr>
              <a:t>7</a:t>
            </a:r>
            <a:endParaRPr lang="en-US" sz="2339" dirty="0"/>
          </a:p>
        </p:txBody>
      </p:sp>
      <p:sp>
        <p:nvSpPr>
          <p:cNvPr id="27" name="Text 23"/>
          <p:cNvSpPr/>
          <p:nvPr/>
        </p:nvSpPr>
        <p:spPr>
          <a:xfrm>
            <a:off x="3008471" y="5295781"/>
            <a:ext cx="9256633" cy="396002"/>
          </a:xfrm>
          <a:prstGeom prst="rect">
            <a:avLst/>
          </a:prstGeom>
          <a:noFill/>
          <a:ln/>
        </p:spPr>
        <p:txBody>
          <a:bodyPr wrap="none" rtlCol="0" anchor="t"/>
          <a:lstStyle/>
          <a:p>
            <a:pPr indent="0" marL="0">
              <a:lnSpc>
                <a:spcPts val="3118"/>
              </a:lnSpc>
              <a:buNone/>
            </a:pPr>
            <a:r>
              <a:rPr lang="en-US" sz="1949" dirty="0">
                <a:solidFill>
                  <a:srgbClr val="272525"/>
                </a:solidFill>
                <a:latin typeface="Montserrat" pitchFamily="34" charset="0"/>
                <a:ea typeface="Montserrat" pitchFamily="34" charset="-122"/>
                <a:cs typeface="Montserrat" pitchFamily="34" charset="-120"/>
              </a:rPr>
              <a:t>Imputate missing PayloadMass values with mean</a:t>
            </a:r>
            <a:endParaRPr lang="en-US" sz="1949" dirty="0"/>
          </a:p>
        </p:txBody>
      </p:sp>
      <p:sp>
        <p:nvSpPr>
          <p:cNvPr id="28" name="Text 24"/>
          <p:cNvSpPr/>
          <p:nvPr/>
        </p:nvSpPr>
        <p:spPr>
          <a:xfrm>
            <a:off x="2365177" y="6136957"/>
            <a:ext cx="9899928" cy="316706"/>
          </a:xfrm>
          <a:prstGeom prst="rect">
            <a:avLst/>
          </a:prstGeom>
          <a:noFill/>
          <a:ln/>
        </p:spPr>
        <p:txBody>
          <a:bodyPr wrap="none" rtlCol="0" anchor="t"/>
          <a:lstStyle/>
          <a:p>
            <a:pPr indent="0" marL="0">
              <a:lnSpc>
                <a:spcPts val="2494"/>
              </a:lnSpc>
              <a:buNone/>
            </a:pPr>
            <a:r>
              <a:rPr lang="en-US" sz="1559" dirty="0">
                <a:solidFill>
                  <a:srgbClr val="272525"/>
                </a:solidFill>
                <a:latin typeface="Montserrat" pitchFamily="34" charset="0"/>
                <a:ea typeface="Montserrat" pitchFamily="34" charset="-122"/>
                <a:cs typeface="Montserrat" pitchFamily="34" charset="-120"/>
              </a:rPr>
              <a:t>GitHub repo:</a:t>
            </a:r>
            <a:endParaRPr lang="en-US" sz="1559" dirty="0"/>
          </a:p>
        </p:txBody>
      </p:sp>
      <p:pic>
        <p:nvPicPr>
          <p:cNvPr id="29" name="Image 2" descr="preencoded.png">
            <a:hlinkClick r:id="rId4" tooltip=""/>
          </p:cNvPr>
          <p:cNvPicPr>
            <a:picLocks noChangeAspect="1"/>
          </p:cNvPicPr>
          <p:nvPr/>
        </p:nvPicPr>
        <p:blipFill>
          <a:blip r:embed="rId3"/>
          <a:stretch>
            <a:fillRect/>
          </a:stretch>
        </p:blipFill>
        <p:spPr>
          <a:xfrm>
            <a:off x="2365177" y="6676311"/>
            <a:ext cx="9899928" cy="1010603"/>
          </a:xfrm>
          <a:prstGeom prst="rect">
            <a:avLst/>
          </a:prstGeom>
        </p:spPr>
      </p:pic>
      <p:pic>
        <p:nvPicPr>
          <p:cNvPr id="30" name="Image 3"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51</Slides>
  <Notes>51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51</vt:i4>
      </vt:variant>
    </vt:vector>
  </HeadingPairs>
  <TitlesOfParts>
    <vt:vector size="5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2023-12-07T10:47:59Z</dcterms:created>
  <dcterms:modified xsi:type="dcterms:W3CDTF">2023-12-07T10:47:59Z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4406725</vt:lpwstr>
  </property>
  <property fmtid="{D5CDD505-2E9C-101B-9397-08002B2CF9AE}" name="NXPowerLiteSettings" pid="3">
    <vt:lpwstr>F7000400038000</vt:lpwstr>
  </property>
  <property fmtid="{D5CDD505-2E9C-101B-9397-08002B2CF9AE}" name="NXPowerLiteVersion" pid="4">
    <vt:lpwstr>S10.0.0</vt:lpwstr>
  </property>
</Properties>
</file>